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ebp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89.jpg" ContentType="image/gif"/>
  <Override PartName="/ppt/notesSlides/notesSlide9.xml" ContentType="application/vnd.openxmlformats-officedocument.presentationml.notesSlide+xml"/>
  <Override PartName="/ppt/media/image120.webp" ContentType="image/webp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2"/>
  </p:sldMasterIdLst>
  <p:notesMasterIdLst>
    <p:notesMasterId r:id="rId86"/>
  </p:notesMasterIdLst>
  <p:handoutMasterIdLst>
    <p:handoutMasterId r:id="rId87"/>
  </p:handoutMasterIdLst>
  <p:sldIdLst>
    <p:sldId id="399" r:id="rId3"/>
    <p:sldId id="1000" r:id="rId4"/>
    <p:sldId id="1006" r:id="rId5"/>
    <p:sldId id="1003" r:id="rId6"/>
    <p:sldId id="1005" r:id="rId7"/>
    <p:sldId id="1004" r:id="rId8"/>
    <p:sldId id="1021" r:id="rId9"/>
    <p:sldId id="1022" r:id="rId10"/>
    <p:sldId id="1023" r:id="rId11"/>
    <p:sldId id="1024" r:id="rId12"/>
    <p:sldId id="884" r:id="rId13"/>
    <p:sldId id="762" r:id="rId14"/>
    <p:sldId id="746" r:id="rId15"/>
    <p:sldId id="1002" r:id="rId16"/>
    <p:sldId id="981" r:id="rId17"/>
    <p:sldId id="918" r:id="rId18"/>
    <p:sldId id="924" r:id="rId19"/>
    <p:sldId id="991" r:id="rId20"/>
    <p:sldId id="958" r:id="rId21"/>
    <p:sldId id="959" r:id="rId22"/>
    <p:sldId id="919" r:id="rId23"/>
    <p:sldId id="978" r:id="rId24"/>
    <p:sldId id="979" r:id="rId25"/>
    <p:sldId id="984" r:id="rId26"/>
    <p:sldId id="983" r:id="rId27"/>
    <p:sldId id="980" r:id="rId28"/>
    <p:sldId id="987" r:id="rId29"/>
    <p:sldId id="988" r:id="rId30"/>
    <p:sldId id="982" r:id="rId31"/>
    <p:sldId id="986" r:id="rId32"/>
    <p:sldId id="989" r:id="rId33"/>
    <p:sldId id="990" r:id="rId34"/>
    <p:sldId id="992" r:id="rId35"/>
    <p:sldId id="993" r:id="rId36"/>
    <p:sldId id="995" r:id="rId37"/>
    <p:sldId id="994" r:id="rId38"/>
    <p:sldId id="920" r:id="rId39"/>
    <p:sldId id="996" r:id="rId40"/>
    <p:sldId id="997" r:id="rId41"/>
    <p:sldId id="921" r:id="rId42"/>
    <p:sldId id="998" r:id="rId43"/>
    <p:sldId id="922" r:id="rId44"/>
    <p:sldId id="945" r:id="rId45"/>
    <p:sldId id="917" r:id="rId46"/>
    <p:sldId id="929" r:id="rId47"/>
    <p:sldId id="930" r:id="rId48"/>
    <p:sldId id="931" r:id="rId49"/>
    <p:sldId id="932" r:id="rId50"/>
    <p:sldId id="999" r:id="rId51"/>
    <p:sldId id="1007" r:id="rId52"/>
    <p:sldId id="1008" r:id="rId53"/>
    <p:sldId id="1009" r:id="rId54"/>
    <p:sldId id="1010" r:id="rId55"/>
    <p:sldId id="923" r:id="rId56"/>
    <p:sldId id="1013" r:id="rId57"/>
    <p:sldId id="1011" r:id="rId58"/>
    <p:sldId id="1012" r:id="rId59"/>
    <p:sldId id="950" r:id="rId60"/>
    <p:sldId id="953" r:id="rId61"/>
    <p:sldId id="954" r:id="rId62"/>
    <p:sldId id="956" r:id="rId63"/>
    <p:sldId id="955" r:id="rId64"/>
    <p:sldId id="960" r:id="rId65"/>
    <p:sldId id="961" r:id="rId66"/>
    <p:sldId id="962" r:id="rId67"/>
    <p:sldId id="963" r:id="rId68"/>
    <p:sldId id="964" r:id="rId69"/>
    <p:sldId id="969" r:id="rId70"/>
    <p:sldId id="970" r:id="rId71"/>
    <p:sldId id="971" r:id="rId72"/>
    <p:sldId id="972" r:id="rId73"/>
    <p:sldId id="973" r:id="rId74"/>
    <p:sldId id="974" r:id="rId75"/>
    <p:sldId id="966" r:id="rId76"/>
    <p:sldId id="967" r:id="rId77"/>
    <p:sldId id="946" r:id="rId78"/>
    <p:sldId id="1014" r:id="rId79"/>
    <p:sldId id="1015" r:id="rId80"/>
    <p:sldId id="1016" r:id="rId81"/>
    <p:sldId id="1018" r:id="rId82"/>
    <p:sldId id="1019" r:id="rId83"/>
    <p:sldId id="1020" r:id="rId84"/>
    <p:sldId id="883" r:id="rId85"/>
  </p:sldIdLst>
  <p:sldSz cx="9144000" cy="5143500" type="screen16x9"/>
  <p:notesSz cx="9942513" cy="6761163"/>
  <p:custDataLst>
    <p:tags r:id="rId8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54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8CBAD"/>
    <a:srgbClr val="EDEDED"/>
    <a:srgbClr val="D5CEC6"/>
    <a:srgbClr val="C3DDB3"/>
    <a:srgbClr val="C5E0B4"/>
    <a:srgbClr val="FFF2CC"/>
    <a:srgbClr val="EF8E4C"/>
    <a:srgbClr val="F0925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1100" autoAdjust="0"/>
  </p:normalViewPr>
  <p:slideViewPr>
    <p:cSldViewPr snapToGrid="0">
      <p:cViewPr varScale="1">
        <p:scale>
          <a:sx n="137" d="100"/>
          <a:sy n="137" d="100"/>
        </p:scale>
        <p:origin x="822" y="114"/>
      </p:cViewPr>
      <p:guideLst>
        <p:guide orient="horz" pos="1043"/>
        <p:guide pos="506"/>
        <p:guide pos="542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160" y="35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4" Type="http://schemas.openxmlformats.org/officeDocument/2006/relationships/image" Target="../media/image1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69CFA-11C7-4DA9-ACBF-C33CD51B1BB2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FD892-7058-4AC6-A327-872754B36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7119-95BD-4228-9886-B2ACBAF66FB6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66E-3B84-4CB4-9B7B-D2C16F9D2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791282-A8C9-4973-AC3E-440DA888F80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92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20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5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7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23215" lvl="0" indent="0" algn="just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70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5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16213" y="506413"/>
            <a:ext cx="4510087" cy="2536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/>
              <a:t>按目录修改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B666E-3B84-4CB4-9B7B-D2C16F9D244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5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4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0056" y="351790"/>
            <a:ext cx="1017905" cy="93599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40056" y="351790"/>
            <a:ext cx="1017905" cy="935990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6" y="407776"/>
            <a:ext cx="1145743" cy="862181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492748" y="407775"/>
            <a:ext cx="1145743" cy="86262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3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6592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6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40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1" y="63638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44" y="1651835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7031" y="1651637"/>
            <a:ext cx="993140" cy="997585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80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395" y="2850515"/>
            <a:ext cx="935990" cy="6223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21316" y="3519581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8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1" y="478216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7" y="478215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1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2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2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90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90" y="4587085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4709222" y="1167563"/>
            <a:ext cx="1433700" cy="102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6114122" y="1167563"/>
            <a:ext cx="1548000" cy="1023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7633323" y="1167563"/>
            <a:ext cx="1510678" cy="1023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/>
          <a:srcRect l="11515" r="25620"/>
          <a:stretch>
            <a:fillRect/>
          </a:stretch>
        </p:blipFill>
        <p:spPr>
          <a:xfrm>
            <a:off x="492747" y="333756"/>
            <a:ext cx="936001" cy="9360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3"/>
          <a:srcRect l="45731" r="7755" b="58236"/>
          <a:stretch>
            <a:fillRect/>
          </a:stretch>
        </p:blipFill>
        <p:spPr>
          <a:xfrm>
            <a:off x="1474794" y="334398"/>
            <a:ext cx="3234428" cy="936000"/>
          </a:xfrm>
          <a:prstGeom prst="rect">
            <a:avLst/>
          </a:prstGeom>
        </p:spPr>
      </p:pic>
      <p:sp>
        <p:nvSpPr>
          <p:cNvPr id="34" name="矩形 33"/>
          <p:cNvSpPr/>
          <p:nvPr userDrawn="1"/>
        </p:nvSpPr>
        <p:spPr>
          <a:xfrm>
            <a:off x="1474795" y="333755"/>
            <a:ext cx="3234428" cy="936000"/>
          </a:xfrm>
          <a:prstGeom prst="rect">
            <a:avLst/>
          </a:prstGeom>
          <a:solidFill>
            <a:srgbClr val="5B9BD5">
              <a:lumMod val="20000"/>
              <a:lumOff val="80000"/>
              <a:alpha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6592" y="334397"/>
            <a:ext cx="44011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492748" y="334397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76" y="370647"/>
            <a:ext cx="3291723" cy="688796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-336" y="1377875"/>
            <a:ext cx="9144000" cy="3110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40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" y="339389"/>
            <a:ext cx="1061688" cy="95157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6156" y="333956"/>
            <a:ext cx="1061687" cy="978011"/>
          </a:xfrm>
          <a:prstGeom prst="rect">
            <a:avLst/>
          </a:prstGeom>
          <a:solidFill>
            <a:schemeClr val="tx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311966"/>
            <a:ext cx="9144000" cy="30787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1095"/>
            <a:ext cx="9144000" cy="588399"/>
          </a:xfrm>
          <a:prstGeom prst="rect">
            <a:avLst/>
          </a:prstGeom>
        </p:spPr>
        <p:txBody>
          <a:bodyPr anchor="b" anchorCtr="0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333955"/>
            <a:ext cx="440111" cy="936000"/>
          </a:xfrm>
          <a:prstGeom prst="rect">
            <a:avLst/>
          </a:prstGeom>
          <a:solidFill>
            <a:schemeClr val="tx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369494"/>
            <a:ext cx="9144000" cy="11211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25" y="486025"/>
            <a:ext cx="3188736" cy="66724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51" y="63638"/>
            <a:ext cx="5097623" cy="453221"/>
          </a:xfrm>
          <a:prstGeom prst="rect">
            <a:avLst/>
          </a:prstGeom>
        </p:spPr>
        <p:txBody>
          <a:bodyPr anchor="b" anchorCtr="0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77" y="3621337"/>
            <a:ext cx="907086" cy="84540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7710062" y="3590054"/>
            <a:ext cx="936000" cy="936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3" y="1566110"/>
            <a:ext cx="936002" cy="99703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6716235" y="1559777"/>
            <a:ext cx="936002" cy="1030773"/>
          </a:xfrm>
          <a:prstGeom prst="rect">
            <a:avLst/>
          </a:prstGeom>
          <a:solidFill>
            <a:sysClr val="window" lastClr="FFFFFF">
              <a:lumMod val="85000"/>
              <a:alpha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1" y="2850635"/>
            <a:ext cx="936002" cy="128487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716234" y="2590549"/>
            <a:ext cx="936001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716236" y="3520216"/>
            <a:ext cx="960207" cy="61529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711345" y="2590549"/>
            <a:ext cx="936000" cy="936000"/>
          </a:xfrm>
          <a:prstGeom prst="rect">
            <a:avLst/>
          </a:prstGeom>
          <a:solidFill>
            <a:sysClr val="window" lastClr="FFFFFF">
              <a:lumMod val="8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7652234" y="2861408"/>
            <a:ext cx="9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Yunnan University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1" y="478216"/>
            <a:ext cx="1763486" cy="6008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763487" y="478215"/>
            <a:ext cx="1763486" cy="6008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151" y="1214846"/>
            <a:ext cx="4831553" cy="359887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 eaLnBrk="1" latinLnBrk="0" hangingPunct="1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706272" y="1593520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8706272" y="2590549"/>
            <a:ext cx="440111" cy="936000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8703890" y="3590054"/>
            <a:ext cx="440111" cy="936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8703890" y="4587085"/>
            <a:ext cx="440111" cy="432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 panose="02030602050306030303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4" y="4916053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z="900" smtClean="0">
                <a:solidFill>
                  <a:schemeClr val="tx2">
                    <a:lumMod val="75000"/>
                  </a:schemeClr>
                </a:solidFill>
              </a:rPr>
              <a:t>17:34</a:t>
            </a:fld>
            <a:r>
              <a:rPr lang="zh-CN" altLang="en-US" sz="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sz="900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sz="900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5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13" indent="-27431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64" indent="-247009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378" indent="-247009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690" indent="-21018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03" indent="-21018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17" indent="-210180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92" indent="-182876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05" indent="-182876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19" indent="-182876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 userDrawn="1"/>
        </p:nvCxnSpPr>
        <p:spPr>
          <a:xfrm>
            <a:off x="0" y="501648"/>
            <a:ext cx="9144000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1" y="0"/>
            <a:ext cx="310100" cy="6281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/>
          <p:cNvSpPr txBox="1"/>
          <p:nvPr userDrawn="1"/>
        </p:nvSpPr>
        <p:spPr>
          <a:xfrm>
            <a:off x="8290684" y="4916053"/>
            <a:ext cx="853317" cy="2274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fld id="{C89FB959-9AA2-4214-ACBE-8CB9E5BC13E9}" type="datetime10">
              <a:rPr lang="zh-CN" altLang="en-US" sz="900" smtClean="0">
                <a:solidFill>
                  <a:schemeClr val="tx2">
                    <a:lumMod val="75000"/>
                  </a:schemeClr>
                </a:solidFill>
              </a:rPr>
              <a:t>17:34</a:t>
            </a:fld>
            <a:r>
              <a:rPr lang="zh-CN" altLang="en-US" sz="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sz="900" dirty="0">
                <a:solidFill>
                  <a:schemeClr val="tx2">
                    <a:lumMod val="75000"/>
                  </a:schemeClr>
                </a:solidFill>
              </a:rPr>
              <a:t>/ </a:t>
            </a:r>
            <a:fld id="{0C913308-F349-4B6D-A68A-DD1791B4A57B}" type="slidenum">
              <a:rPr lang="zh-CN" altLang="en-US" sz="900" dirty="0" smtClean="0">
                <a:solidFill>
                  <a:schemeClr val="tx2">
                    <a:lumMod val="75000"/>
                  </a:schemeClr>
                </a:solidFill>
              </a:rPr>
              <a:t>‹#›</a:t>
            </a:fld>
            <a:endParaRPr lang="zh-CN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5" y="12225"/>
            <a:ext cx="2338938" cy="489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slow">
    <p:pull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13" indent="-27431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64" indent="-247009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378" indent="-247009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690" indent="-21018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03" indent="-21018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17" indent="-210180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92" indent="-182876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05" indent="-182876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19" indent="-182876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zh.d2l.ai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ebp"/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webp"/><Relationship Id="rId4" Type="http://schemas.openxmlformats.org/officeDocument/2006/relationships/image" Target="../media/image37.web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5/5e/Bernard-Stiegler.jpg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oXwS_Jo1xrUhkZRxtTTvRH4Avartfj6PVjlveBMIHCryeKwV-aj_N4lpPzx37DLi5B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http://ds-wordpress.haverford.edu/bitbybit/wp-content/uploads/2012/07/Chapter_1-30.jpg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10" Type="http://schemas.openxmlformats.org/officeDocument/2006/relationships/image" Target="http://ds-wordpress.haverford.edu/bitbybit/wp-content/uploads/2012/07/Chapter_1-32.jpg" TargetMode="External"/><Relationship Id="rId4" Type="http://schemas.openxmlformats.org/officeDocument/2006/relationships/image" Target="../media/image70.png"/><Relationship Id="rId9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jd.com/writer/%E5%BC%A0%E7%8E%89%E5%AE%8F_1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max/4560/0*3jGv1es40NHPcTE3.jpg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2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tiff"/><Relationship Id="rId4" Type="http://schemas.openxmlformats.org/officeDocument/2006/relationships/image" Target="https://n.sinaimg.cn/translate/20170507/PzF6-fyeyqem0572804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ebp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4.wmf"/><Relationship Id="rId3" Type="http://schemas.openxmlformats.org/officeDocument/2006/relationships/image" Target="../media/image135.jpeg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3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6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9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jin0818/Artificial_Intelligence_Generic_2023" TargetMode="External"/><Relationship Id="rId2" Type="http://schemas.openxmlformats.org/officeDocument/2006/relationships/hyperlink" Target="https://tianchi.aliyun.com/ailab/invite/course/5l6lZWeuTmoe61tM4nTvqA6ga8sxi0WtI4AEmxT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mailto:wangjin@ynu.edu.cn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87348" y="1830128"/>
            <a:ext cx="6887497" cy="179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人工智能导论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云南大学信息学院  王津</a:t>
            </a:r>
            <a:endParaRPr lang="zh-CN" altLang="zh-CN" sz="14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2023.2.20</a:t>
            </a:r>
            <a:endParaRPr lang="zh-CN" altLang="zh-CN" sz="12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924" r="7009" b="5975"/>
          <a:stretch>
            <a:fillRect/>
          </a:stretch>
        </p:blipFill>
        <p:spPr>
          <a:xfrm>
            <a:off x="1594387" y="1830128"/>
            <a:ext cx="1991033" cy="201938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A2E55-0216-4CF2-B5F4-59304A5E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自学方法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7E370-0BEB-42E9-9BE1-A9FAC4805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动手学深度学习</a:t>
            </a:r>
            <a:r>
              <a:rPr lang="en-US" altLang="zh-CN" dirty="0"/>
              <a:t>Dive into Deep Learning</a:t>
            </a:r>
          </a:p>
          <a:p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http://zh.d2l.ai/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E1B02-9219-47EE-ABA8-A7FCE156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62" y="1484844"/>
            <a:ext cx="6665764" cy="35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0348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1153482" y="2586443"/>
            <a:ext cx="5362735" cy="369372"/>
            <a:chOff x="6255321" y="1264843"/>
            <a:chExt cx="3419123" cy="715117"/>
          </a:xfrm>
          <a:solidFill>
            <a:srgbClr val="8FAADC"/>
          </a:solidFill>
        </p:grpSpPr>
        <p:sp>
          <p:nvSpPr>
            <p:cNvPr id="34" name="圆角矩形 26"/>
            <p:cNvSpPr/>
            <p:nvPr/>
          </p:nvSpPr>
          <p:spPr>
            <a:xfrm>
              <a:off x="6255321" y="1304094"/>
              <a:ext cx="3419123" cy="65821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6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3700" y="1264843"/>
              <a:ext cx="3396934" cy="715117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人工智能的发展现状</a:t>
              </a: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b="681"/>
          <a:stretch>
            <a:fillRect/>
          </a:stretch>
        </p:blipFill>
        <p:spPr>
          <a:xfrm>
            <a:off x="3827780" y="7620"/>
            <a:ext cx="5316220" cy="153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圆角矩形 24"/>
          <p:cNvSpPr/>
          <p:nvPr/>
        </p:nvSpPr>
        <p:spPr>
          <a:xfrm>
            <a:off x="353485" y="1976310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153482" y="1976307"/>
            <a:ext cx="5356760" cy="370891"/>
            <a:chOff x="6274658" y="1378056"/>
            <a:chExt cx="3419123" cy="554862"/>
          </a:xfrm>
          <a:solidFill>
            <a:srgbClr val="8FAADC"/>
          </a:solidFill>
        </p:grpSpPr>
        <p:sp>
          <p:nvSpPr>
            <p:cNvPr id="15" name="圆角矩形 26"/>
            <p:cNvSpPr/>
            <p:nvPr/>
          </p:nvSpPr>
          <p:spPr>
            <a:xfrm>
              <a:off x="6274658" y="1421414"/>
              <a:ext cx="3419123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6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89421" y="1378056"/>
              <a:ext cx="3070913" cy="552590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追问智能的本质</a:t>
              </a:r>
              <a:endPara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24"/>
          <p:cNvSpPr/>
          <p:nvPr/>
        </p:nvSpPr>
        <p:spPr>
          <a:xfrm>
            <a:off x="353485" y="2580405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24"/>
          <p:cNvSpPr/>
          <p:nvPr/>
        </p:nvSpPr>
        <p:spPr>
          <a:xfrm>
            <a:off x="353485" y="3202302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966674" y="3177965"/>
            <a:ext cx="5549543" cy="403512"/>
            <a:chOff x="6122090" y="1637603"/>
            <a:chExt cx="3536856" cy="583791"/>
          </a:xfrm>
          <a:solidFill>
            <a:srgbClr val="8FAADC"/>
          </a:solidFill>
        </p:grpSpPr>
        <p:sp>
          <p:nvSpPr>
            <p:cNvPr id="38" name="圆角矩形 26"/>
            <p:cNvSpPr/>
            <p:nvPr/>
          </p:nvSpPr>
          <p:spPr>
            <a:xfrm>
              <a:off x="6239823" y="1637603"/>
              <a:ext cx="3419123" cy="58379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60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122090" y="1669857"/>
              <a:ext cx="3419123" cy="534398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24"/>
          <p:cNvSpPr/>
          <p:nvPr/>
        </p:nvSpPr>
        <p:spPr>
          <a:xfrm>
            <a:off x="353485" y="3841837"/>
            <a:ext cx="366047" cy="374312"/>
          </a:xfrm>
          <a:prstGeom prst="roundRect">
            <a:avLst/>
          </a:pr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solidFill>
                <a:srgbClr val="FFFFFF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147625" y="3823090"/>
            <a:ext cx="5398079" cy="385013"/>
            <a:chOff x="6267875" y="1500827"/>
            <a:chExt cx="3437901" cy="756874"/>
          </a:xfrm>
          <a:solidFill>
            <a:srgbClr val="8FAADC"/>
          </a:solidFill>
        </p:grpSpPr>
        <p:sp>
          <p:nvSpPr>
            <p:cNvPr id="42" name="圆角矩形 26"/>
            <p:cNvSpPr/>
            <p:nvPr/>
          </p:nvSpPr>
          <p:spPr>
            <a:xfrm>
              <a:off x="6286653" y="1529365"/>
              <a:ext cx="3419123" cy="728336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600" dirty="0">
                <a:solidFill>
                  <a:srgbClr val="FFFFFF"/>
                </a:solidFill>
                <a:cs typeface="Arial Unicode MS" panose="020B0604020202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267875" y="1500827"/>
              <a:ext cx="3419122" cy="726126"/>
            </a:xfrm>
            <a:prstGeom prst="rect">
              <a:avLst/>
            </a:prstGeom>
            <a:noFill/>
          </p:spPr>
          <p:txBody>
            <a:bodyPr wrap="square" lIns="121960" tIns="60980" rIns="121960" bIns="6098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人工智能的研究领域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207709" y="3209379"/>
            <a:ext cx="5327933" cy="369372"/>
          </a:xfrm>
          <a:prstGeom prst="rect">
            <a:avLst/>
          </a:prstGeom>
          <a:noFill/>
        </p:spPr>
        <p:txBody>
          <a:bodyPr wrap="square" lIns="121960" tIns="60980" rIns="121960" bIns="6098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人工智能的定义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5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0" y="-2060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  <p:bldP spid="13" grpId="2" bldLvl="0" animBg="1"/>
      <p:bldP spid="32" grpId="0" bldLvl="0" animBg="1"/>
      <p:bldP spid="32" grpId="1" bldLvl="0" animBg="1"/>
      <p:bldP spid="32" grpId="2" bldLvl="0" animBg="1"/>
      <p:bldP spid="36" grpId="0" bldLvl="0" animBg="1"/>
      <p:bldP spid="36" grpId="1" bldLvl="0" animBg="1"/>
      <p:bldP spid="36" grpId="2" bldLvl="0" animBg="1"/>
      <p:bldP spid="40" grpId="0" bldLvl="0" animBg="1"/>
      <p:bldP spid="40" grpId="1" bldLvl="0" animBg="1"/>
      <p:bldP spid="40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60737" y="2780418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追问智能的本质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17500" y="39370"/>
            <a:ext cx="6763784" cy="453390"/>
          </a:xfrm>
        </p:spPr>
        <p:txBody>
          <a:bodyPr/>
          <a:lstStyle/>
          <a:p>
            <a:r>
              <a:rPr lang="zh-CN" altLang="en-US" sz="2400" dirty="0"/>
              <a:t>人工智能将引领人类第四次工业革命 </a:t>
            </a:r>
            <a:r>
              <a:rPr lang="en-US" altLang="zh-CN" sz="2400" dirty="0"/>
              <a:t>– </a:t>
            </a:r>
            <a:r>
              <a:rPr lang="zh-CN" altLang="en-US" sz="2400" dirty="0"/>
              <a:t>智能化</a:t>
            </a:r>
            <a:endParaRPr lang="zh-CN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下箭头 41">
            <a:extLst>
              <a:ext uri="{FF2B5EF4-FFF2-40B4-BE49-F238E27FC236}">
                <a16:creationId xmlns:a16="http://schemas.microsoft.com/office/drawing/2014/main" id="{3D889E3F-BEEF-448D-B036-8BC79E02E457}"/>
              </a:ext>
            </a:extLst>
          </p:cNvPr>
          <p:cNvSpPr/>
          <p:nvPr/>
        </p:nvSpPr>
        <p:spPr>
          <a:xfrm>
            <a:off x="134620" y="1570673"/>
            <a:ext cx="1267460" cy="1205229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上箭头 42">
            <a:extLst>
              <a:ext uri="{FF2B5EF4-FFF2-40B4-BE49-F238E27FC236}">
                <a16:creationId xmlns:a16="http://schemas.microsoft.com/office/drawing/2014/main" id="{CAC2961E-365A-435C-B2DA-FBF5A94D318F}"/>
              </a:ext>
            </a:extLst>
          </p:cNvPr>
          <p:cNvSpPr/>
          <p:nvPr/>
        </p:nvSpPr>
        <p:spPr>
          <a:xfrm>
            <a:off x="3072264" y="504508"/>
            <a:ext cx="1254256" cy="1169988"/>
          </a:xfrm>
          <a:prstGeom prst="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7B05F02-D5D3-4D2A-BB40-0FA945F5F05F}"/>
              </a:ext>
            </a:extLst>
          </p:cNvPr>
          <p:cNvSpPr/>
          <p:nvPr/>
        </p:nvSpPr>
        <p:spPr>
          <a:xfrm>
            <a:off x="3263087" y="856297"/>
            <a:ext cx="834524" cy="2748001"/>
          </a:xfrm>
          <a:prstGeom prst="rect">
            <a:avLst/>
          </a:prstGeom>
        </p:spPr>
        <p:txBody>
          <a:bodyPr vert="wordArtVertRtl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悄悄</a:t>
            </a:r>
            <a:endParaRPr lang="en-US" altLang="zh-CN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来临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EE3EF1C-0C3C-479F-813F-E60EEBE20753}"/>
              </a:ext>
            </a:extLst>
          </p:cNvPr>
          <p:cNvSpPr/>
          <p:nvPr/>
        </p:nvSpPr>
        <p:spPr>
          <a:xfrm>
            <a:off x="203200" y="912337"/>
            <a:ext cx="3405188" cy="10461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ctr"/>
          <a:lstStyle/>
          <a:p>
            <a:pPr defTabSz="84455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互联网时代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25876FB-85A3-4C95-B95E-72C5DD8D2B55}"/>
              </a:ext>
            </a:extLst>
          </p:cNvPr>
          <p:cNvSpPr/>
          <p:nvPr/>
        </p:nvSpPr>
        <p:spPr>
          <a:xfrm>
            <a:off x="1917855" y="937078"/>
            <a:ext cx="3405188" cy="10461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ctr"/>
          <a:lstStyle/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机器人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64BEF53-16E0-4D36-99F8-D061430A75E7}"/>
              </a:ext>
            </a:extLst>
          </p:cNvPr>
          <p:cNvSpPr/>
          <p:nvPr/>
        </p:nvSpPr>
        <p:spPr>
          <a:xfrm>
            <a:off x="5591175" y="638810"/>
            <a:ext cx="4759325" cy="57213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ctr"/>
          <a:lstStyle/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交通工具（即无人机、无人驾驶等）</a:t>
            </a:r>
            <a:endParaRPr lang="en-US" altLang="zh-CN" sz="1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844550" fontAlgn="auto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（虚拟现实）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93C20C8-FD79-402E-8F78-E2C0AB67796C}"/>
              </a:ext>
            </a:extLst>
          </p:cNvPr>
          <p:cNvSpPr/>
          <p:nvPr/>
        </p:nvSpPr>
        <p:spPr>
          <a:xfrm>
            <a:off x="351088" y="1570673"/>
            <a:ext cx="834524" cy="1979612"/>
          </a:xfrm>
          <a:prstGeom prst="rect">
            <a:avLst/>
          </a:prstGeom>
        </p:spPr>
        <p:txBody>
          <a:bodyPr vert="wordArtVertRtl"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正在</a:t>
            </a:r>
            <a:endParaRPr lang="en-US" altLang="zh-CN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ts val="2500"/>
              </a:lnSpc>
              <a:defRPr/>
            </a:pPr>
            <a:r>
              <a:rPr lang="zh-CN" altLang="en-US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终结</a:t>
            </a:r>
          </a:p>
        </p:txBody>
      </p:sp>
      <p:sp>
        <p:nvSpPr>
          <p:cNvPr id="85" name="减号 84">
            <a:extLst>
              <a:ext uri="{FF2B5EF4-FFF2-40B4-BE49-F238E27FC236}">
                <a16:creationId xmlns:a16="http://schemas.microsoft.com/office/drawing/2014/main" id="{9FC9A1BD-5423-45CC-8283-DAC3EB8F33A5}"/>
              </a:ext>
            </a:extLst>
          </p:cNvPr>
          <p:cNvSpPr/>
          <p:nvPr/>
        </p:nvSpPr>
        <p:spPr>
          <a:xfrm rot="20456308">
            <a:off x="-1036638" y="1711325"/>
            <a:ext cx="8077201" cy="923925"/>
          </a:xfrm>
          <a:prstGeom prst="mathMinus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6" name="图片 13">
            <a:extLst>
              <a:ext uri="{FF2B5EF4-FFF2-40B4-BE49-F238E27FC236}">
                <a16:creationId xmlns:a16="http://schemas.microsoft.com/office/drawing/2014/main" id="{3A8C5C25-EFB7-48F8-93F0-B55A3D1C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4" y="3232343"/>
            <a:ext cx="965091" cy="9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文本框 23">
            <a:extLst>
              <a:ext uri="{FF2B5EF4-FFF2-40B4-BE49-F238E27FC236}">
                <a16:creationId xmlns:a16="http://schemas.microsoft.com/office/drawing/2014/main" id="{58C4EED1-E0E9-45DA-9112-F81DDD57E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84" y="4155269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蒸汽机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65E1D8AC-0F56-4535-BC07-638924D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11" y="3160260"/>
            <a:ext cx="1223481" cy="97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3">
            <a:extLst>
              <a:ext uri="{FF2B5EF4-FFF2-40B4-BE49-F238E27FC236}">
                <a16:creationId xmlns:a16="http://schemas.microsoft.com/office/drawing/2014/main" id="{43DE514A-769B-4A09-8909-659C99E0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03" y="2576207"/>
            <a:ext cx="1589240" cy="123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文本框 18">
            <a:extLst>
              <a:ext uri="{FF2B5EF4-FFF2-40B4-BE49-F238E27FC236}">
                <a16:creationId xmlns:a16="http://schemas.microsoft.com/office/drawing/2014/main" id="{FAEBF766-6E79-4A38-8E24-EB63F88E1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464" y="2895302"/>
            <a:ext cx="131064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endParaRPr lang="zh-CN" altLang="en-US" sz="11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创造了机器工厂的</a:t>
            </a:r>
            <a:endParaRPr lang="en-US" altLang="zh-CN" sz="11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“蒸汽时代”</a:t>
            </a:r>
          </a:p>
        </p:txBody>
      </p:sp>
      <p:pic>
        <p:nvPicPr>
          <p:cNvPr id="94" name="Picture 4">
            <a:extLst>
              <a:ext uri="{FF2B5EF4-FFF2-40B4-BE49-F238E27FC236}">
                <a16:creationId xmlns:a16="http://schemas.microsoft.com/office/drawing/2014/main" id="{E745BFBB-D043-4754-8659-6552D85C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39" y="1987327"/>
            <a:ext cx="1761253" cy="13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文本框 22">
            <a:extLst>
              <a:ext uri="{FF2B5EF4-FFF2-40B4-BE49-F238E27FC236}">
                <a16:creationId xmlns:a16="http://schemas.microsoft.com/office/drawing/2014/main" id="{D4656E6C-12F9-4EB6-B4D3-F525ADEA7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92" y="4146483"/>
            <a:ext cx="11079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电力广泛应用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" name="文本框 18">
            <a:extLst>
              <a:ext uri="{FF2B5EF4-FFF2-40B4-BE49-F238E27FC236}">
                <a16:creationId xmlns:a16="http://schemas.microsoft.com/office/drawing/2014/main" id="{184BE391-66D5-4326-878D-CA00192F1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74" y="2336845"/>
            <a:ext cx="17612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将人类带入分工明确、大批量生产的流水线模式和“电气时代”</a:t>
            </a:r>
            <a:endParaRPr lang="en-US" altLang="zh-CN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" name="文本框 18">
            <a:extLst>
              <a:ext uri="{FF2B5EF4-FFF2-40B4-BE49-F238E27FC236}">
                <a16:creationId xmlns:a16="http://schemas.microsoft.com/office/drawing/2014/main" id="{C293A506-CFA4-4397-8561-429E738E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720" y="1683970"/>
            <a:ext cx="16822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应用电子信息技术，进一步提高生产自动化水平</a:t>
            </a:r>
            <a:endParaRPr lang="en-US" altLang="zh-CN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文本框 18">
            <a:extLst>
              <a:ext uri="{FF2B5EF4-FFF2-40B4-BE49-F238E27FC236}">
                <a16:creationId xmlns:a16="http://schemas.microsoft.com/office/drawing/2014/main" id="{3DAFFEC5-7185-42FC-BBEE-70B4D123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55" y="1351330"/>
            <a:ext cx="14455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4.0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开始应用信息物理融合系统（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CPS</a:t>
            </a:r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5C74037-76E2-4349-BFD5-CDB9DE3CDC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93" y="4462346"/>
            <a:ext cx="8716327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文本框 22">
            <a:extLst>
              <a:ext uri="{FF2B5EF4-FFF2-40B4-BE49-F238E27FC236}">
                <a16:creationId xmlns:a16="http://schemas.microsoft.com/office/drawing/2014/main" id="{8E72A621-A1E7-4D74-A88F-8F5D6DC2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148" y="3825584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自动化、信息化</a:t>
            </a:r>
          </a:p>
        </p:txBody>
      </p:sp>
      <p:sp>
        <p:nvSpPr>
          <p:cNvPr id="103" name="文本框 22">
            <a:extLst>
              <a:ext uri="{FF2B5EF4-FFF2-40B4-BE49-F238E27FC236}">
                <a16:creationId xmlns:a16="http://schemas.microsoft.com/office/drawing/2014/main" id="{E8B837AD-0FD8-4C6A-BA97-DF848D74A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055" y="3300972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自动化、信息化</a:t>
            </a: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55958FF4-DE0B-47C7-B8E9-9406CC528E1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47450" y="1828801"/>
            <a:ext cx="0" cy="2633545"/>
          </a:xfrm>
          <a:prstGeom prst="straightConnector1">
            <a:avLst/>
          </a:prstGeom>
          <a:noFill/>
          <a:ln w="38100">
            <a:solidFill>
              <a:schemeClr val="tx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文本框 16">
            <a:extLst>
              <a:ext uri="{FF2B5EF4-FFF2-40B4-BE49-F238E27FC236}">
                <a16:creationId xmlns:a16="http://schemas.microsoft.com/office/drawing/2014/main" id="{38235664-4839-4106-99DA-0858F992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239" y="450661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世纪末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8" name="直接箭头连接符 15">
            <a:extLst>
              <a:ext uri="{FF2B5EF4-FFF2-40B4-BE49-F238E27FC236}">
                <a16:creationId xmlns:a16="http://schemas.microsoft.com/office/drawing/2014/main" id="{D875BC70-8335-41DB-B2C7-0661910191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4266" y="3516196"/>
            <a:ext cx="1588" cy="946150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" name="文本框 21">
            <a:extLst>
              <a:ext uri="{FF2B5EF4-FFF2-40B4-BE49-F238E27FC236}">
                <a16:creationId xmlns:a16="http://schemas.microsoft.com/office/drawing/2014/main" id="{1AB13905-8A22-461C-8F7E-F9E7CEB4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743" y="450121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世纪初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0" name="直接箭头连接符 27">
            <a:extLst>
              <a:ext uri="{FF2B5EF4-FFF2-40B4-BE49-F238E27FC236}">
                <a16:creationId xmlns:a16="http://schemas.microsoft.com/office/drawing/2014/main" id="{FC3D64CB-019D-4DC0-B8AC-87AC58F19C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74497" y="2616041"/>
            <a:ext cx="1587" cy="1868487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文本框 21">
            <a:extLst>
              <a:ext uri="{FF2B5EF4-FFF2-40B4-BE49-F238E27FC236}">
                <a16:creationId xmlns:a16="http://schemas.microsoft.com/office/drawing/2014/main" id="{5F91A168-3DC4-4553-8C49-44C9BA6C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428" y="4514333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</a:t>
            </a:r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年代初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2" name="直接箭头连接符 31">
            <a:extLst>
              <a:ext uri="{FF2B5EF4-FFF2-40B4-BE49-F238E27FC236}">
                <a16:creationId xmlns:a16="http://schemas.microsoft.com/office/drawing/2014/main" id="{7CE9AFB2-3986-4E13-BB2F-A45BEE2454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98285" y="1674495"/>
            <a:ext cx="0" cy="2789237"/>
          </a:xfrm>
          <a:prstGeom prst="straightConnector1">
            <a:avLst/>
          </a:prstGeom>
          <a:noFill/>
          <a:ln w="25400">
            <a:solidFill>
              <a:srgbClr val="7F7F7F"/>
            </a:solidFill>
            <a:bevel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文本框 21">
            <a:extLst>
              <a:ext uri="{FF2B5EF4-FFF2-40B4-BE49-F238E27FC236}">
                <a16:creationId xmlns:a16="http://schemas.microsoft.com/office/drawing/2014/main" id="{904303E3-EEF9-4605-A992-073E3F05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472" y="4501210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/>
      <p:bldP spid="92" grpId="0" bldLvl="0"/>
      <p:bldP spid="95" grpId="0" bldLvl="0"/>
      <p:bldP spid="96" grpId="0" bldLvl="0"/>
      <p:bldP spid="97" grpId="0" bldLvl="0"/>
      <p:bldP spid="98" grpId="0" bldLvl="0"/>
      <p:bldP spid="102" grpId="0" bldLvl="0"/>
      <p:bldP spid="103" grpId="0" bldLvl="0"/>
      <p:bldP spid="107" grpId="0" bldLvl="0"/>
      <p:bldP spid="109" grpId="0" bldLvl="0"/>
      <p:bldP spid="111" grpId="0" bldLvl="0"/>
      <p:bldP spid="113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3DAA-5652-41D2-A449-72E396DE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第一次工业革命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624BD-DD45-4525-AA67-BA8BD6D7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蒸汽机的广泛使用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35DC95-4A20-4DC6-A5CD-99C9A4275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53" y="1864249"/>
            <a:ext cx="2934724" cy="17058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B6BF855-2C3F-4303-91A5-C8BF5D9C9178}"/>
              </a:ext>
            </a:extLst>
          </p:cNvPr>
          <p:cNvSpPr/>
          <p:nvPr/>
        </p:nvSpPr>
        <p:spPr>
          <a:xfrm>
            <a:off x="5557153" y="3864287"/>
            <a:ext cx="3180097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</a:pP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1840</a:t>
            </a:r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年第一次鸦片战争，清朝被英国打的还不了手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3476CC-2571-486B-AA57-3FA078D3AEC2}"/>
              </a:ext>
            </a:extLst>
          </p:cNvPr>
          <p:cNvSpPr txBox="1"/>
          <p:nvPr/>
        </p:nvSpPr>
        <p:spPr>
          <a:xfrm>
            <a:off x="1019728" y="1188260"/>
            <a:ext cx="3007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1782</a:t>
            </a:r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年，瓦特发明蒸汽机。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55BDFB-5F55-4187-99E8-1B81E5EC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3" y="1735769"/>
            <a:ext cx="2276475" cy="2857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739295-2F78-42FC-B5D9-318AA1605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86" y="1864249"/>
            <a:ext cx="2934724" cy="20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40200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3DAA-5652-41D2-A449-72E396DE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第二次工业革命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624BD-DD45-4525-AA67-BA8BD6D7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电力之战</a:t>
            </a:r>
            <a:r>
              <a:rPr lang="en-US" altLang="zh-CN" dirty="0"/>
              <a:t>》——</a:t>
            </a:r>
            <a:r>
              <a:rPr lang="zh-CN" altLang="en-US" dirty="0"/>
              <a:t>直流电与交流电的对决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D61D0-543D-4B7E-A20B-2F48F252F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8" y="1143000"/>
            <a:ext cx="2513035" cy="37645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0FE7C-E9FE-4C58-873F-EDCD5180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72" y="1135808"/>
            <a:ext cx="4938292" cy="31001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F8EC6D-5CDE-4C98-A136-5B3FA42AF84E}"/>
              </a:ext>
            </a:extLst>
          </p:cNvPr>
          <p:cNvSpPr/>
          <p:nvPr/>
        </p:nvSpPr>
        <p:spPr>
          <a:xfrm>
            <a:off x="4893936" y="4349894"/>
            <a:ext cx="290075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</a:pPr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特斯拉    大战     爱迪生</a:t>
            </a:r>
          </a:p>
        </p:txBody>
      </p:sp>
    </p:spTree>
    <p:extLst>
      <p:ext uri="{BB962C8B-B14F-4D97-AF65-F5344CB8AC3E}">
        <p14:creationId xmlns:p14="http://schemas.microsoft.com/office/powerpoint/2010/main" val="1803667822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2FBF4-DC16-415E-9F99-22C0AAD0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将催生“无用阶层”吗？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696835-B9F6-46B6-AD21-58F4C306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" b="5330"/>
          <a:stretch>
            <a:fillRect/>
          </a:stretch>
        </p:blipFill>
        <p:spPr bwMode="auto">
          <a:xfrm>
            <a:off x="959795" y="854075"/>
            <a:ext cx="696469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27D9E6F-7048-4D36-BD5C-7FCC907C4F74}"/>
              </a:ext>
            </a:extLst>
          </p:cNvPr>
          <p:cNvSpPr txBox="1">
            <a:spLocks/>
          </p:cNvSpPr>
          <p:nvPr/>
        </p:nvSpPr>
        <p:spPr>
          <a:xfrm>
            <a:off x="6034723" y="606743"/>
            <a:ext cx="4618037" cy="62769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人工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脑力劳动：翻译、记者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</a:p>
          <a:p>
            <a:pPr eaLnBrk="1" hangingPunct="1">
              <a:defRPr/>
            </a:pP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人工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体力劳动：保安、保姆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8960300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4180" y="89535"/>
            <a:ext cx="34740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你心目中的</a:t>
            </a:r>
            <a:r>
              <a:rPr lang="en-US" altLang="zh-CN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</a:t>
            </a:r>
            <a:r>
              <a:rPr lang="zh-CN" altLang="en-US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是什么样子？</a:t>
            </a:r>
          </a:p>
        </p:txBody>
      </p:sp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98B4D31A-043E-4C04-9EC2-213E509F4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7" y="667285"/>
            <a:ext cx="1920403" cy="26174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95CAE-BAEC-4E80-ABE0-15335DC66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60" y="2195181"/>
            <a:ext cx="1993079" cy="2746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F5B05-EA27-418C-8E8E-6A478DE2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29" y="667285"/>
            <a:ext cx="1920403" cy="2837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1D55C5-88D3-4E29-9FEF-F52F330E4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22" y="2150878"/>
            <a:ext cx="1951781" cy="27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3223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C6376-5B7E-4993-A0BA-22D82D8B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手机中的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31FDC20-D592-42FD-BC0A-6B21F89F9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15" y="625475"/>
            <a:ext cx="647949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92575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3:0 !  </a:t>
            </a:r>
            <a:r>
              <a:rPr lang="en-US" altLang="zh-CN" dirty="0" err="1"/>
              <a:t>AlphaGo</a:t>
            </a:r>
            <a:r>
              <a:rPr lang="en-US" altLang="zh-CN" dirty="0"/>
              <a:t> </a:t>
            </a:r>
            <a:r>
              <a:rPr lang="zh-CN" altLang="en-US" dirty="0"/>
              <a:t>完胜柯洁 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875159"/>
            <a:ext cx="8586788" cy="3621782"/>
          </a:xfrm>
        </p:spPr>
      </p:pic>
    </p:spTree>
    <p:extLst>
      <p:ext uri="{BB962C8B-B14F-4D97-AF65-F5344CB8AC3E}">
        <p14:creationId xmlns:p14="http://schemas.microsoft.com/office/powerpoint/2010/main" val="80895532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60737" y="2780418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课程的主要内容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47171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无人驾驶车队亮相</a:t>
            </a:r>
            <a:r>
              <a:rPr kumimoji="1" lang="en-US" altLang="zh-CN" sz="2800" dirty="0"/>
              <a:t>2018</a:t>
            </a:r>
            <a:r>
              <a:rPr kumimoji="1" lang="zh-CN" altLang="en-US" sz="2800" dirty="0"/>
              <a:t>春晚</a:t>
            </a:r>
            <a:r>
              <a:rPr kumimoji="1" lang="en-US" altLang="zh-CN" sz="2800" dirty="0"/>
              <a:t> 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050775"/>
            <a:ext cx="8524875" cy="3270549"/>
          </a:xfrm>
        </p:spPr>
      </p:pic>
    </p:spTree>
    <p:extLst>
      <p:ext uri="{BB962C8B-B14F-4D97-AF65-F5344CB8AC3E}">
        <p14:creationId xmlns:p14="http://schemas.microsoft.com/office/powerpoint/2010/main" val="1506859683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8163D-BFE6-4CDE-BFDF-03E79075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</a:t>
            </a:r>
            <a:r>
              <a:rPr lang="en-US" altLang="zh-CN" dirty="0"/>
              <a:t>(AI)?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3C558E-5800-422D-9E46-1CA476EE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571500"/>
            <a:ext cx="4122420" cy="232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1A3226E-95D6-48D3-8A19-EDA9F0921145}"/>
              </a:ext>
            </a:extLst>
          </p:cNvPr>
          <p:cNvSpPr txBox="1">
            <a:spLocks/>
          </p:cNvSpPr>
          <p:nvPr/>
        </p:nvSpPr>
        <p:spPr bwMode="auto">
          <a:xfrm>
            <a:off x="4926171" y="3405189"/>
            <a:ext cx="3856037" cy="123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defRPr/>
            </a:pPr>
            <a:r>
              <a:rPr lang="zh-CN" altLang="en-US" sz="1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弱人工智能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，包含基础的、特定场景下角色型的任务，如</a:t>
            </a:r>
            <a:r>
              <a:rPr lang="en-US" altLang="zh-CN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Siri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等聊天机器人和</a:t>
            </a:r>
            <a:r>
              <a:rPr lang="en-US" altLang="zh-CN" sz="1400" kern="0" dirty="0" err="1">
                <a:latin typeface="黑体" panose="02010609060101010101" pitchFamily="49" charset="-122"/>
                <a:ea typeface="黑体" panose="02010609060101010101" pitchFamily="49" charset="-122"/>
              </a:rPr>
              <a:t>AlphaGo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等下棋机器人；</a:t>
            </a:r>
          </a:p>
          <a:p>
            <a:pPr algn="just">
              <a:defRPr/>
            </a:pPr>
            <a:r>
              <a:rPr lang="zh-CN" altLang="en-US" sz="1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通用人工智能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，包含人类水平的任务，涉及机器的持续学习；</a:t>
            </a:r>
          </a:p>
          <a:p>
            <a:pPr algn="just">
              <a:defRPr/>
            </a:pPr>
            <a:r>
              <a:rPr lang="zh-CN" altLang="en-US" sz="1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强人工智能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，指比人类更聪明的机器；</a:t>
            </a:r>
          </a:p>
        </p:txBody>
      </p:sp>
      <p:sp>
        <p:nvSpPr>
          <p:cNvPr id="9" name="文本框 69">
            <a:extLst>
              <a:ext uri="{FF2B5EF4-FFF2-40B4-BE49-F238E27FC236}">
                <a16:creationId xmlns:a16="http://schemas.microsoft.com/office/drawing/2014/main" id="{76E56599-0222-496D-BDAF-621CAA5F6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171" y="3008963"/>
            <a:ext cx="4598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人工智能有那些类型？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DF2F8DF-991A-4510-8031-628A010B917B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361792" y="2469940"/>
            <a:ext cx="4271168" cy="255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人工智能（</a:t>
            </a:r>
            <a:r>
              <a:rPr lang="en-US" altLang="zh-CN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Artificial Intelligence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），英文缩写为</a:t>
            </a:r>
            <a:r>
              <a:rPr lang="en-US" altLang="zh-CN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。它是研究、开发用于模拟、延伸和扩展人的智能的理论、方法、技术及应用系统的一门新的技术科学。</a:t>
            </a:r>
          </a:p>
          <a:p>
            <a:pPr>
              <a:defRPr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它企图了解智能的实质，并生产出一种新的能以人类智能相似的方式做出反应的智能机器，该领域的研究包括机器人、语言识别、图像识别、自然语言处理和专家系统等。</a:t>
            </a:r>
          </a:p>
          <a:p>
            <a:pPr>
              <a:defRPr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人工智能是对人的意识、思维的信息过程的模拟。人工智能不是人的智能，但能像人那样思考、也可能超过人的智能。</a:t>
            </a:r>
          </a:p>
        </p:txBody>
      </p:sp>
      <p:sp>
        <p:nvSpPr>
          <p:cNvPr id="13" name="文本框 69">
            <a:extLst>
              <a:ext uri="{FF2B5EF4-FFF2-40B4-BE49-F238E27FC236}">
                <a16:creationId xmlns:a16="http://schemas.microsoft.com/office/drawing/2014/main" id="{C89CC0F6-6515-4F63-87D9-A77BF93F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047500"/>
            <a:ext cx="4598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什么是人工智能？</a:t>
            </a:r>
          </a:p>
        </p:txBody>
      </p:sp>
      <p:sp>
        <p:nvSpPr>
          <p:cNvPr id="15" name="文本框 69">
            <a:extLst>
              <a:ext uri="{FF2B5EF4-FFF2-40B4-BE49-F238E27FC236}">
                <a16:creationId xmlns:a16="http://schemas.microsoft.com/office/drawing/2014/main" id="{7CC33A23-EBFE-46F4-B89D-F1B8A919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7" y="555292"/>
            <a:ext cx="4598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人工智能：国家战略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(2017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年政府工作报告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9A23C85-1CE5-4635-8C56-7B05C7291E1F}"/>
              </a:ext>
            </a:extLst>
          </p:cNvPr>
          <p:cNvSpPr txBox="1">
            <a:spLocks/>
          </p:cNvSpPr>
          <p:nvPr/>
        </p:nvSpPr>
        <p:spPr bwMode="auto">
          <a:xfrm>
            <a:off x="361793" y="999667"/>
            <a:ext cx="421020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全面实施战略性新兴产业发展规划，加快人工智能等技术的研发和转化，做大做强产业集群</a:t>
            </a:r>
          </a:p>
          <a:p>
            <a:pPr>
              <a:defRPr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把发展智能制造作为主攻方向，推进国家智能制造示范区、制造业创新中心建设</a:t>
            </a:r>
          </a:p>
        </p:txBody>
      </p:sp>
    </p:spTree>
    <p:extLst>
      <p:ext uri="{BB962C8B-B14F-4D97-AF65-F5344CB8AC3E}">
        <p14:creationId xmlns:p14="http://schemas.microsoft.com/office/powerpoint/2010/main" val="359501500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658E8-A89B-4BC6-858D-94C01587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为什么会有人工智能？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03CF3-AAF9-4AD8-A700-F07B3B3D0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</p:spPr>
        <p:txBody>
          <a:bodyPr/>
          <a:lstStyle/>
          <a:p>
            <a:r>
              <a:rPr lang="zh-CN" altLang="en-US"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人是一种</a:t>
            </a:r>
            <a:r>
              <a:rPr lang="zh-CN" altLang="en-US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缺陷存在</a:t>
            </a:r>
            <a:r>
              <a:rPr lang="zh-CN" altLang="en-US"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，恰恰因为这种本质的缺陷存在，</a:t>
            </a:r>
            <a:r>
              <a:rPr lang="zh-CN" altLang="en-US">
                <a:solidFill>
                  <a:srgbClr val="FF0000"/>
                </a:solidFill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技术才有</a:t>
            </a:r>
            <a:r>
              <a:rPr lang="zh-CN" altLang="en-US"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其存在的根本意义。</a:t>
            </a:r>
          </a:p>
          <a:p>
            <a:endParaRPr lang="zh-CN" altLang="en-US" dirty="0"/>
          </a:p>
        </p:txBody>
      </p:sp>
      <p:pic>
        <p:nvPicPr>
          <p:cNvPr id="5" name="Picture 1" descr="图片包含 人, 男人, 室内, 桌子&#10;&#10;描述已自动生成">
            <a:extLst>
              <a:ext uri="{FF2B5EF4-FFF2-40B4-BE49-F238E27FC236}">
                <a16:creationId xmlns:a16="http://schemas.microsoft.com/office/drawing/2014/main" id="{C9041B75-38A2-4119-A5DF-696AC3A1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90" y="1323856"/>
            <a:ext cx="17399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72C668D-05B5-434F-BFD5-E968D91ECF89}"/>
              </a:ext>
            </a:extLst>
          </p:cNvPr>
          <p:cNvSpPr>
            <a:spLocks/>
          </p:cNvSpPr>
          <p:nvPr/>
        </p:nvSpPr>
        <p:spPr bwMode="auto">
          <a:xfrm>
            <a:off x="5562005" y="3304339"/>
            <a:ext cx="3526206" cy="63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lang="zh-CN" altLang="en-US" sz="1900" b="1" dirty="0"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著名科技哲学家伯纳德</a:t>
            </a:r>
            <a:r>
              <a:rPr lang="zh-CN" altLang="zh-CN" sz="1900" b="1" dirty="0">
                <a:latin typeface="华康娃娃体W5(P)" pitchFamily="82" charset="-122"/>
                <a:ea typeface="华康娃娃体W5(P)" pitchFamily="82" charset="-122"/>
                <a:cs typeface="DFWaWaSC-W5" charset="0"/>
                <a:sym typeface="DFWaWaSC-W5" charset="0"/>
              </a:rPr>
              <a:t>.</a:t>
            </a:r>
            <a:r>
              <a:rPr lang="zh-CN" altLang="en-US" sz="1900" b="1" dirty="0">
                <a:latin typeface="华康娃娃体W5(P)" pitchFamily="82" charset="-122"/>
                <a:ea typeface="华康娃娃体W5(P)" pitchFamily="82" charset="-122"/>
                <a:sym typeface="DFWaWaSC-W5" charset="0"/>
              </a:rPr>
              <a:t>斯蒂格勒</a:t>
            </a:r>
          </a:p>
          <a:p>
            <a:pPr algn="ctr"/>
            <a:r>
              <a:rPr lang="zh-CN" altLang="en-US" sz="1900" b="1" dirty="0">
                <a:latin typeface="+mn-ea"/>
                <a:sym typeface="DFWaWaSC-W5" charset="0"/>
              </a:rPr>
              <a:t>（</a:t>
            </a:r>
            <a:r>
              <a:rPr lang="zh-CN" altLang="zh-CN" sz="1900" b="1" dirty="0">
                <a:latin typeface="+mn-ea"/>
                <a:cs typeface="DFWaWaSC-W5" charset="0"/>
                <a:sym typeface="DFWaWaSC-W5" charset="0"/>
              </a:rPr>
              <a:t>Bernard Stiegler</a:t>
            </a:r>
            <a:r>
              <a:rPr lang="zh-CN" altLang="en-US" sz="1900" b="1" dirty="0">
                <a:latin typeface="+mn-ea"/>
                <a:sym typeface="DFWaWaSC-W5" charset="0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83AA51-EB93-4A4C-8E98-953ACABC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513" y="1424159"/>
            <a:ext cx="2873938" cy="1501632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883A62-05AD-4EAB-9F0C-A68CD466508D}"/>
              </a:ext>
            </a:extLst>
          </p:cNvPr>
          <p:cNvSpPr txBox="1"/>
          <p:nvPr/>
        </p:nvSpPr>
        <p:spPr>
          <a:xfrm>
            <a:off x="39887" y="2053093"/>
            <a:ext cx="2619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如何弥补大脑的缺陷？</a:t>
            </a:r>
          </a:p>
        </p:txBody>
      </p:sp>
      <p:pic>
        <p:nvPicPr>
          <p:cNvPr id="9" name="Picture 8" descr="brain computerâçå¾çæç´¢ç»æ">
            <a:extLst>
              <a:ext uri="{FF2B5EF4-FFF2-40B4-BE49-F238E27FC236}">
                <a16:creationId xmlns:a16="http://schemas.microsoft.com/office/drawing/2014/main" id="{BF690E9E-F9E0-40AD-AC76-439868CF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13" y="3304339"/>
            <a:ext cx="2873938" cy="1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FBCC7A-0EF2-4DFC-B83B-0D7C392DD31B}"/>
              </a:ext>
            </a:extLst>
          </p:cNvPr>
          <p:cNvSpPr/>
          <p:nvPr/>
        </p:nvSpPr>
        <p:spPr>
          <a:xfrm>
            <a:off x="507991" y="3855226"/>
            <a:ext cx="1683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r>
              <a:rPr lang="zh-CN" altLang="en-US" sz="2400" dirty="0">
                <a:solidFill>
                  <a:srgbClr val="FF0000"/>
                </a:solidFill>
              </a:rPr>
              <a:t>utsource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200" b="1" dirty="0">
                <a:solidFill>
                  <a:srgbClr val="00CC00"/>
                </a:solidFill>
              </a:rPr>
              <a:t>(</a:t>
            </a:r>
            <a:r>
              <a:rPr lang="zh-CN" altLang="en-US" sz="1200" b="1" dirty="0">
                <a:solidFill>
                  <a:srgbClr val="00CC00"/>
                </a:solidFill>
              </a:rPr>
              <a:t>外包）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8038B01-E8AE-4747-A5FC-227B7A947AFD}"/>
              </a:ext>
            </a:extLst>
          </p:cNvPr>
          <p:cNvSpPr/>
          <p:nvPr/>
        </p:nvSpPr>
        <p:spPr>
          <a:xfrm>
            <a:off x="1146908" y="3044078"/>
            <a:ext cx="40558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930808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DF86E-99EF-4270-8C1F-893F8E8C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大脑“外包”的历史由来已久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98850B-0986-462A-9F9E-70C9AA3E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n w="6350">
                  <a:noFill/>
                </a:ln>
              </a:rPr>
              <a:t>机器是智能之外在表达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F93301-D995-4339-8FD2-B3AC2CE6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4" y="1180561"/>
            <a:ext cx="1998406" cy="1998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2FA698-AA3D-4A59-B7AA-33296464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2" r="33463"/>
          <a:stretch/>
        </p:blipFill>
        <p:spPr>
          <a:xfrm>
            <a:off x="2448424" y="1142497"/>
            <a:ext cx="1330276" cy="20745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9765C5-6C36-4F84-9406-009E41F8DCA8}"/>
              </a:ext>
            </a:extLst>
          </p:cNvPr>
          <p:cNvSpPr/>
          <p:nvPr/>
        </p:nvSpPr>
        <p:spPr>
          <a:xfrm>
            <a:off x="302150" y="4052678"/>
            <a:ext cx="359142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</a:pP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在复杂的机械装置与智能之间一定存在长期的联系。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2330A0-B09D-4099-8904-F44B22A4FC27}"/>
              </a:ext>
            </a:extLst>
          </p:cNvPr>
          <p:cNvSpPr/>
          <p:nvPr/>
        </p:nvSpPr>
        <p:spPr>
          <a:xfrm>
            <a:off x="213851" y="3287397"/>
            <a:ext cx="2322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</a:rPr>
              <a:t>帕梅拉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>
                <a:latin typeface="arial" panose="020B0604020202020204" pitchFamily="34" charset="0"/>
              </a:rPr>
              <a:t>姆科尔杜克</a:t>
            </a:r>
            <a:endParaRPr lang="en-US" altLang="zh-CN" dirty="0"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(Pamela McCorduck)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94DBC4-9DC0-454D-982F-5B08DB8E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37" y="1438291"/>
            <a:ext cx="2046810" cy="22412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875496-2293-4554-AA6E-78A1DE55D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637" y="3787978"/>
            <a:ext cx="2046810" cy="11257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EC0C5AE-E43E-4EA8-BA3F-106F492A2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78" y="1396421"/>
            <a:ext cx="2579568" cy="17146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5B16E1-6255-4D00-96B3-F2FC0C95E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478" y="3197585"/>
            <a:ext cx="2595470" cy="16827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E1E7F43-EA13-4157-90B0-E382BC6980EE}"/>
              </a:ext>
            </a:extLst>
          </p:cNvPr>
          <p:cNvSpPr/>
          <p:nvPr/>
        </p:nvSpPr>
        <p:spPr>
          <a:xfrm>
            <a:off x="5033880" y="877241"/>
            <a:ext cx="290075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</a:pP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己所不造，诉诸造神。</a:t>
            </a:r>
          </a:p>
        </p:txBody>
      </p:sp>
    </p:spTree>
    <p:extLst>
      <p:ext uri="{BB962C8B-B14F-4D97-AF65-F5344CB8AC3E}">
        <p14:creationId xmlns:p14="http://schemas.microsoft.com/office/powerpoint/2010/main" val="2210442177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EA0C9-EA4E-436B-9EE2-B5AD70F5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早期的工具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72281F-E67C-4AAA-826E-435878CF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38" y="2571750"/>
            <a:ext cx="2862983" cy="1908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5E9ABA-9551-4EAB-A4CB-F93BEA4B781B}"/>
              </a:ext>
            </a:extLst>
          </p:cNvPr>
          <p:cNvSpPr/>
          <p:nvPr/>
        </p:nvSpPr>
        <p:spPr>
          <a:xfrm>
            <a:off x="5721828" y="448040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木牛流马复原品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3FD25-221E-478B-8216-A8987C879A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96" y="2571750"/>
            <a:ext cx="2561898" cy="19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488454-8B4A-4481-A780-DADA4CEC731D}"/>
              </a:ext>
            </a:extLst>
          </p:cNvPr>
          <p:cNvSpPr txBox="1"/>
          <p:nvPr/>
        </p:nvSpPr>
        <p:spPr>
          <a:xfrm>
            <a:off x="441459" y="4557349"/>
            <a:ext cx="4402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1650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年，德国工程师科切尔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(Athanasius Kircher)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设计了一种液压驱动的风琴（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organs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F779FB-D8CC-4E20-9527-D25C0BEA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73" y="663045"/>
            <a:ext cx="1310188" cy="1166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C4637A-51CA-4D7E-B44B-539FFDB01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07" y="637767"/>
            <a:ext cx="2380793" cy="1680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A70119-569D-472B-BA4D-F1DBF2AB5EBE}"/>
              </a:ext>
            </a:extLst>
          </p:cNvPr>
          <p:cNvSpPr txBox="1"/>
          <p:nvPr/>
        </p:nvSpPr>
        <p:spPr>
          <a:xfrm>
            <a:off x="4173346" y="838635"/>
            <a:ext cx="48578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安提基特拉机械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Antikythera mechanism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古希腊时期为了计算天体在天空中的位置而设计的青铜机器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554787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021A9-E05D-4A29-AAA2-D2586A57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设计工具以实现智能</a:t>
            </a:r>
          </a:p>
        </p:txBody>
      </p:sp>
      <p:pic>
        <p:nvPicPr>
          <p:cNvPr id="4" name="图片 3" descr="图片包含 文字, 男人, 行李箱, 行李&#10;&#10;描述已自动生成">
            <a:extLst>
              <a:ext uri="{FF2B5EF4-FFF2-40B4-BE49-F238E27FC236}">
                <a16:creationId xmlns:a16="http://schemas.microsoft.com/office/drawing/2014/main" id="{DF36D25B-6019-4256-AE07-E0E931AD2F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616" y="755836"/>
            <a:ext cx="3085227" cy="27067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0F9683-F53F-4F87-98E8-AAD11E45C5DF}"/>
              </a:ext>
            </a:extLst>
          </p:cNvPr>
          <p:cNvSpPr/>
          <p:nvPr/>
        </p:nvSpPr>
        <p:spPr>
          <a:xfrm>
            <a:off x="463968" y="3645711"/>
            <a:ext cx="3200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开启人际博弈的序幕：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土耳其行棋傀儡（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The Turk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6" name="Picture 2" descr="AlphaGo: its creator on the computer that learns by thinking | Artificial  intelligence (AI) | The Guardian">
            <a:extLst>
              <a:ext uri="{FF2B5EF4-FFF2-40B4-BE49-F238E27FC236}">
                <a16:creationId xmlns:a16="http://schemas.microsoft.com/office/drawing/2014/main" id="{EB88756F-F123-4700-A714-D060F15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94" y="2771926"/>
            <a:ext cx="2912618" cy="17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61CEB-6613-4F50-A745-FF00F99BF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57" y="733919"/>
            <a:ext cx="2907255" cy="18209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CC9549-D409-4B6C-AED9-D99F2389D013}"/>
              </a:ext>
            </a:extLst>
          </p:cNvPr>
          <p:cNvSpPr/>
          <p:nvPr/>
        </p:nvSpPr>
        <p:spPr>
          <a:xfrm>
            <a:off x="6758652" y="1090395"/>
            <a:ext cx="2294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深蓝战胜卡斯帕罗夫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国际象棋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DB3F3C-2632-46A2-BDE6-DAEA916F014F}"/>
              </a:ext>
            </a:extLst>
          </p:cNvPr>
          <p:cNvSpPr/>
          <p:nvPr/>
        </p:nvSpPr>
        <p:spPr>
          <a:xfrm>
            <a:off x="6758653" y="3239118"/>
            <a:ext cx="2294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AlphaGo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战胜李世石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围棋</a:t>
            </a:r>
          </a:p>
        </p:txBody>
      </p:sp>
    </p:spTree>
    <p:extLst>
      <p:ext uri="{BB962C8B-B14F-4D97-AF65-F5344CB8AC3E}">
        <p14:creationId xmlns:p14="http://schemas.microsoft.com/office/powerpoint/2010/main" val="41064006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E4394-9415-4206-8FF3-BFF0D5831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“物质”与“意识”的哲学观点</a:t>
            </a:r>
          </a:p>
        </p:txBody>
      </p:sp>
      <p:pic>
        <p:nvPicPr>
          <p:cNvPr id="4" name="Picture 2" descr="Cognitive by Gagoterapia on DeviantArt">
            <a:extLst>
              <a:ext uri="{FF2B5EF4-FFF2-40B4-BE49-F238E27FC236}">
                <a16:creationId xmlns:a16="http://schemas.microsoft.com/office/drawing/2014/main" id="{C8264CCB-464B-47BF-8C0D-2981CE0CBD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35" y="775240"/>
            <a:ext cx="2317411" cy="195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AB9FD-68AA-48A6-AFB2-2AFA446B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4" y="775240"/>
            <a:ext cx="1824846" cy="235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DE482F-CF7F-4AB5-9450-051688063B59}"/>
              </a:ext>
            </a:extLst>
          </p:cNvPr>
          <p:cNvSpPr txBox="1"/>
          <p:nvPr/>
        </p:nvSpPr>
        <p:spPr>
          <a:xfrm>
            <a:off x="397184" y="3152746"/>
            <a:ext cx="14964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dirty="0"/>
              <a:t>制作</a:t>
            </a:r>
            <a:r>
              <a:rPr kumimoji="1" lang="zh-CN" altLang="en-US" sz="1400" dirty="0">
                <a:solidFill>
                  <a:srgbClr val="FF0000"/>
                </a:solidFill>
              </a:rPr>
              <a:t>何蒙库鲁兹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zh-CN" altLang="en-US" sz="1400" dirty="0">
                <a:solidFill>
                  <a:srgbClr val="FF0000"/>
                </a:solidFill>
              </a:rPr>
              <a:t>（人工生命）</a:t>
            </a:r>
            <a:r>
              <a:rPr kumimoji="1" lang="zh-CN" altLang="en-US" sz="1400" dirty="0"/>
              <a:t>的炼金术师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EC247A-EF66-4A3D-B01F-B1F9930DDDA8}"/>
              </a:ext>
            </a:extLst>
          </p:cNvPr>
          <p:cNvSpPr txBox="1"/>
          <p:nvPr/>
        </p:nvSpPr>
        <p:spPr>
          <a:xfrm>
            <a:off x="2216435" y="2796582"/>
            <a:ext cx="270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中世纪出现了使用巫术或炼金术</a:t>
            </a:r>
            <a:endParaRPr kumimoji="1" lang="en-US" altLang="zh-CN" sz="1400" dirty="0"/>
          </a:p>
          <a:p>
            <a:r>
              <a:rPr kumimoji="1" lang="zh-CN" altLang="en-US" sz="1400" dirty="0">
                <a:solidFill>
                  <a:srgbClr val="FF0000"/>
                </a:solidFill>
              </a:rPr>
              <a:t>将意识赋予无生命物质的传说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D4C9749-F591-406D-9B92-C91FF741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14" y="1170428"/>
            <a:ext cx="3951888" cy="319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B32A31-40A4-4312-A078-0234F949C21C}"/>
              </a:ext>
            </a:extLst>
          </p:cNvPr>
          <p:cNvSpPr txBox="1"/>
          <p:nvPr/>
        </p:nvSpPr>
        <p:spPr>
          <a:xfrm>
            <a:off x="5007133" y="632772"/>
            <a:ext cx="36901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“</a:t>
            </a:r>
            <a:r>
              <a:rPr kumimoji="1" lang="zh-CN" altLang="en-US" sz="1600" b="1" dirty="0">
                <a:solidFill>
                  <a:srgbClr val="FF0000"/>
                </a:solidFill>
              </a:rPr>
              <a:t>赋予万物以理性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bringing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reason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bear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things</a:t>
            </a:r>
            <a:r>
              <a:rPr kumimoji="1" lang="zh-CN" altLang="en-US" sz="1600" dirty="0"/>
              <a:t>）”来辨别证明真理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9BAEC-402B-4E18-9F53-90E8801EFB6F}"/>
              </a:ext>
            </a:extLst>
          </p:cNvPr>
          <p:cNvSpPr txBox="1"/>
          <p:nvPr/>
        </p:nvSpPr>
        <p:spPr>
          <a:xfrm>
            <a:off x="5133963" y="4368260"/>
            <a:ext cx="401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英国修道士罗杰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培根（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Roger Bacon,1214~1294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）发明了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黄铜脑袋”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(Brazen head)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692BA5-947D-41FF-A6F9-7AB020A23E3B}"/>
              </a:ext>
            </a:extLst>
          </p:cNvPr>
          <p:cNvSpPr txBox="1"/>
          <p:nvPr/>
        </p:nvSpPr>
        <p:spPr>
          <a:xfrm>
            <a:off x="468454" y="4033674"/>
            <a:ext cx="4665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1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PingFang SC"/>
              </a:rPr>
              <a:t>物质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和</a:t>
            </a:r>
            <a:r>
              <a:rPr lang="zh-CN" altLang="en-US" sz="1400" b="1" dirty="0">
                <a:solidFill>
                  <a:srgbClr val="FF0000"/>
                </a:solidFill>
                <a:latin typeface="PingFang SC"/>
              </a:rPr>
              <a:t>意识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的辩证关系就是其一。</a:t>
            </a: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2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PingFang SC"/>
              </a:rPr>
              <a:t>物质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是不依赖于人的</a:t>
            </a:r>
            <a:r>
              <a:rPr lang="zh-CN" altLang="en-US" sz="1400" b="1" dirty="0">
                <a:solidFill>
                  <a:srgbClr val="FF0000"/>
                </a:solidFill>
                <a:latin typeface="PingFang SC"/>
              </a:rPr>
              <a:t>意识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并能为人的</a:t>
            </a:r>
            <a:r>
              <a:rPr lang="zh-CN" altLang="en-US" sz="1400" b="1" dirty="0">
                <a:solidFill>
                  <a:srgbClr val="FF0000"/>
                </a:solidFill>
                <a:latin typeface="PingFang SC"/>
              </a:rPr>
              <a:t>意识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所反映的客观实在。</a:t>
            </a:r>
            <a:r>
              <a:rPr lang="zh-CN" altLang="en-US" sz="1400" b="1" dirty="0">
                <a:solidFill>
                  <a:srgbClr val="FF0000"/>
                </a:solidFill>
                <a:latin typeface="PingFang SC"/>
              </a:rPr>
              <a:t>意识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是客观事物在人脑中的反映。</a:t>
            </a: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3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、物质决定意识，意识反映物质。</a:t>
            </a:r>
          </a:p>
        </p:txBody>
      </p:sp>
    </p:spTree>
    <p:extLst>
      <p:ext uri="{BB962C8B-B14F-4D97-AF65-F5344CB8AC3E}">
        <p14:creationId xmlns:p14="http://schemas.microsoft.com/office/powerpoint/2010/main" val="27279999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462B3-EA9F-425A-BF97-93DE0B3F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把“意识”灌注给“物质”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AAB950-244D-4A99-A80C-6028C83A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556" y="692283"/>
            <a:ext cx="2748622" cy="36673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13C195-2895-4048-81CF-67F97F2D3915}"/>
              </a:ext>
            </a:extLst>
          </p:cNvPr>
          <p:cNvSpPr/>
          <p:nvPr/>
        </p:nvSpPr>
        <p:spPr>
          <a:xfrm>
            <a:off x="7110913" y="2055217"/>
            <a:ext cx="1598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</a:rPr>
              <a:t>文化超级符号</a:t>
            </a:r>
            <a:endParaRPr lang="zh-CN" altLang="en-US" dirty="0"/>
          </a:p>
        </p:txBody>
      </p:sp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FF2CE323-1633-4F0F-AD6E-685D51F4E1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98" y="2444149"/>
            <a:ext cx="1867635" cy="16609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671088-F172-4346-9E36-7E2494AA2B70}"/>
              </a:ext>
            </a:extLst>
          </p:cNvPr>
          <p:cNvSpPr/>
          <p:nvPr/>
        </p:nvSpPr>
        <p:spPr>
          <a:xfrm>
            <a:off x="7478652" y="4266909"/>
            <a:ext cx="1665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</a:rPr>
              <a:t>为什么不直接使用</a:t>
            </a:r>
            <a:r>
              <a:rPr lang="en-US" altLang="zh-CN" kern="100" dirty="0" err="1">
                <a:latin typeface="Times New Roman" panose="02020603050405020304" pitchFamily="18" charset="0"/>
              </a:rPr>
              <a:t>DouYin</a:t>
            </a:r>
            <a:r>
              <a:rPr lang="zh-CN" altLang="en-US" kern="100" dirty="0">
                <a:latin typeface="Times New Roman" panose="02020603050405020304" pitchFamily="18" charset="0"/>
              </a:rPr>
              <a:t>呢？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22E4A-0FF2-441C-B00D-CFB20524F273}"/>
              </a:ext>
            </a:extLst>
          </p:cNvPr>
          <p:cNvSpPr/>
          <p:nvPr/>
        </p:nvSpPr>
        <p:spPr>
          <a:xfrm>
            <a:off x="3916937" y="4405409"/>
            <a:ext cx="331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方正书宋简体"/>
              </a:rPr>
              <a:t>绿野仙踪中的提克托克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(TikTok)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22D948-0F7B-4C65-BD22-55650A34B2EA}"/>
              </a:ext>
            </a:extLst>
          </p:cNvPr>
          <p:cNvSpPr txBox="1"/>
          <p:nvPr/>
        </p:nvSpPr>
        <p:spPr>
          <a:xfrm>
            <a:off x="7110913" y="704713"/>
            <a:ext cx="1732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Thinks, Speaks, Acts, and Does Everything but Live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801EEC-48A3-45F0-B9D2-1A12263FD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6" y="1107772"/>
            <a:ext cx="3667901" cy="26335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761E3A-541B-4000-ABAA-7B86C7513EB4}"/>
              </a:ext>
            </a:extLst>
          </p:cNvPr>
          <p:cNvSpPr/>
          <p:nvPr/>
        </p:nvSpPr>
        <p:spPr>
          <a:xfrm>
            <a:off x="1022636" y="3851062"/>
            <a:ext cx="212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方正书宋简体"/>
              </a:rPr>
              <a:t>白雪公主中的魔镜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4490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C9CEE-3B27-4A3D-8B34-A46452FD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几个特殊的名词</a:t>
            </a:r>
          </a:p>
        </p:txBody>
      </p:sp>
      <p:pic>
        <p:nvPicPr>
          <p:cNvPr id="4" name="Picture 1" descr="图片包含 游戏机, 食物&#10;&#10;描述已自动生成">
            <a:extLst>
              <a:ext uri="{FF2B5EF4-FFF2-40B4-BE49-F238E27FC236}">
                <a16:creationId xmlns:a16="http://schemas.microsoft.com/office/drawing/2014/main" id="{A41F0C3C-7D96-4DA3-8E7C-D5FB87C8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7" y="605297"/>
            <a:ext cx="1883970" cy="20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47E887-11D8-4C51-AF1C-25E04D4E14C8}"/>
              </a:ext>
            </a:extLst>
          </p:cNvPr>
          <p:cNvSpPr txBox="1"/>
          <p:nvPr/>
        </p:nvSpPr>
        <p:spPr>
          <a:xfrm>
            <a:off x="2909821" y="722772"/>
            <a:ext cx="433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ea typeface="微软雅黑" panose="020B0503020204020204" pitchFamily="34" charset="-122"/>
              </a:rPr>
              <a:t>（古希腊意思：像人的）</a:t>
            </a:r>
            <a:endParaRPr kumimoji="1"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083639-69B1-41A8-AC38-0FFE286E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821" y="1210990"/>
            <a:ext cx="5959249" cy="14495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6A7D38-87C7-4764-A3F0-788DCDC9EF9B}"/>
              </a:ext>
            </a:extLst>
          </p:cNvPr>
          <p:cNvSpPr txBox="1"/>
          <p:nvPr/>
        </p:nvSpPr>
        <p:spPr>
          <a:xfrm>
            <a:off x="302151" y="2929114"/>
            <a:ext cx="54704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</a:rPr>
              <a:t>Robota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</a:rPr>
              <a:t>一词从捷克语派生而来，意为“苦差事”或“奴役”，恰佩克用“机器人”指代一种取代人类工人的人工人类（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</a:rPr>
              <a:t>a race of artificial humans who replace human workers</a:t>
            </a:r>
            <a:r>
              <a:rPr lang="zh-CN" altLang="zh-CN" sz="1600" kern="1200" dirty="0">
                <a:solidFill>
                  <a:schemeClr val="tx1"/>
                </a:solidFill>
                <a:effectLst/>
                <a:latin typeface="+mn-lt"/>
                <a:ea typeface="微软雅黑" panose="020B0503020204020204" pitchFamily="34" charset="-122"/>
              </a:rPr>
              <a:t>）</a:t>
            </a: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lt"/>
                <a:ea typeface="微软雅黑" panose="020B0503020204020204" pitchFamily="34" charset="-122"/>
              </a:rPr>
              <a:t>Automata</a:t>
            </a:r>
            <a:r>
              <a:rPr lang="zh-CN" altLang="en-US" sz="1600" dirty="0">
                <a:latin typeface="+mn-lt"/>
                <a:ea typeface="微软雅黑" panose="020B0503020204020204" pitchFamily="34" charset="-122"/>
              </a:rPr>
              <a:t>源于</a:t>
            </a:r>
            <a:r>
              <a:rPr lang="en-US" altLang="zh-CN" sz="1600" dirty="0">
                <a:latin typeface="+mn-lt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latin typeface="+mn-lt"/>
                <a:ea typeface="微软雅黑" panose="020B0503020204020204" pitchFamily="34" charset="-122"/>
              </a:rPr>
              <a:t>世纪中期的希腊语“</a:t>
            </a:r>
            <a:r>
              <a:rPr lang="en-US" altLang="zh-CN" sz="1600" dirty="0" err="1">
                <a:latin typeface="+mn-lt"/>
                <a:ea typeface="微软雅黑" panose="020B0503020204020204" pitchFamily="34" charset="-122"/>
              </a:rPr>
              <a:t>Automatos</a:t>
            </a:r>
            <a:r>
              <a:rPr lang="en-US" altLang="zh-CN" sz="1600" dirty="0">
                <a:latin typeface="+mn-lt"/>
                <a:ea typeface="微软雅黑" panose="020B0503020204020204" pitchFamily="34" charset="-122"/>
              </a:rPr>
              <a:t>”</a:t>
            </a:r>
            <a:r>
              <a:rPr lang="zh-CN" altLang="en-US" sz="1600" dirty="0">
                <a:latin typeface="+mn-lt"/>
                <a:ea typeface="微软雅黑" panose="020B0503020204020204" pitchFamily="34" charset="-122"/>
              </a:rPr>
              <a:t>，意思是自己会动机械装置。是当时古希腊人为展示科学原理而设计制作的。</a:t>
            </a: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077B256-10F0-4083-AA91-E642979A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45" y="2817640"/>
            <a:ext cx="1386742" cy="21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6E38EBF-58E0-4656-B5A5-842309E2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83" y="2817640"/>
            <a:ext cx="1667193" cy="21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328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4CF67-4589-4019-B386-CFC49F79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计算机械化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9EBDC-F112-4D07-A8E1-5CB65708B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早期的计算探索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390EF-7A2F-46A2-A81E-F001F8D95D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9" y="1101449"/>
            <a:ext cx="2402206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F5CFFD-8F27-416F-99A6-2DAD81644153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5" y="2613344"/>
            <a:ext cx="2567694" cy="15658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5FA5EA-35E2-477F-932F-607B8EBB36FA}"/>
              </a:ext>
            </a:extLst>
          </p:cNvPr>
          <p:cNvSpPr txBox="1"/>
          <p:nvPr/>
        </p:nvSpPr>
        <p:spPr>
          <a:xfrm>
            <a:off x="188465" y="4287660"/>
            <a:ext cx="3049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清明上河图（木雕版）上出现的算盘</a:t>
            </a:r>
            <a:r>
              <a:rPr lang="zh-CN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AEF16B-3D1D-483D-B274-4B439FCE7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154" y="583033"/>
            <a:ext cx="3247443" cy="1899262"/>
          </a:xfrm>
          <a:prstGeom prst="rect">
            <a:avLst/>
          </a:prstGeom>
        </p:spPr>
      </p:pic>
      <p:pic>
        <p:nvPicPr>
          <p:cNvPr id="9" name="图片 36" descr="图片包含 人, 男人, 年轻, 女人&#10;&#10;描述已自动生成">
            <a:extLst>
              <a:ext uri="{FF2B5EF4-FFF2-40B4-BE49-F238E27FC236}">
                <a16:creationId xmlns:a16="http://schemas.microsoft.com/office/drawing/2014/main" id="{2FE0C10A-D35D-46A0-8F6A-571C2F28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2" r="1981" b="4733"/>
          <a:stretch>
            <a:fillRect/>
          </a:stretch>
        </p:blipFill>
        <p:spPr bwMode="auto">
          <a:xfrm>
            <a:off x="3928154" y="2661206"/>
            <a:ext cx="1644981" cy="19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55B532-48BE-4291-8A4F-C37F6DE1941B}"/>
              </a:ext>
            </a:extLst>
          </p:cNvPr>
          <p:cNvSpPr txBox="1"/>
          <p:nvPr/>
        </p:nvSpPr>
        <p:spPr>
          <a:xfrm>
            <a:off x="7360895" y="1187309"/>
            <a:ext cx="1480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重要的编程语言</a:t>
            </a:r>
            <a:endParaRPr lang="en-US" altLang="zh-CN" sz="14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endParaRPr lang="en-US" altLang="zh-CN" sz="14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35" descr="图片包含 武器, 枪, 小&#10;&#10;描述已自动生成">
            <a:extLst>
              <a:ext uri="{FF2B5EF4-FFF2-40B4-BE49-F238E27FC236}">
                <a16:creationId xmlns:a16="http://schemas.microsoft.com/office/drawing/2014/main" id="{1C8D6D6E-F8C7-44A4-83C6-46FF32867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8824" r="5440" b="17328"/>
          <a:stretch>
            <a:fillRect/>
          </a:stretch>
        </p:blipFill>
        <p:spPr bwMode="auto">
          <a:xfrm>
            <a:off x="5670252" y="2692698"/>
            <a:ext cx="3269381" cy="10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A79AEF-3C0F-47CC-8297-F3E13F7D5D07}"/>
              </a:ext>
            </a:extLst>
          </p:cNvPr>
          <p:cNvSpPr/>
          <p:nvPr/>
        </p:nvSpPr>
        <p:spPr>
          <a:xfrm>
            <a:off x="5746713" y="3918328"/>
            <a:ext cx="311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莱布尼茨和他的步进计算器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748982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3DAA-5652-41D2-A449-72E396DE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课程的主要内容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624BD-DD45-4525-AA67-BA8BD6D7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人工智能的来龙去脉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机器学习</a:t>
            </a:r>
            <a:r>
              <a:rPr lang="zh-CN" altLang="en-US" dirty="0"/>
              <a:t>：各司其职的四大流派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</a:rPr>
              <a:t>k</a:t>
            </a:r>
            <a:r>
              <a:rPr lang="zh-CN" altLang="en-US" b="1" dirty="0">
                <a:solidFill>
                  <a:srgbClr val="FF0000"/>
                </a:solidFill>
              </a:rPr>
              <a:t>近邻算法</a:t>
            </a:r>
            <a:r>
              <a:rPr lang="zh-CN" altLang="en-US" dirty="0"/>
              <a:t>：近朱者赤、近墨者黑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贝叶斯</a:t>
            </a:r>
            <a:r>
              <a:rPr lang="zh-CN" altLang="en-US" dirty="0"/>
              <a:t>：一种现代世界观的人生算法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决策树</a:t>
            </a:r>
            <a:r>
              <a:rPr lang="zh-CN" altLang="en-US" dirty="0"/>
              <a:t>：一种高胜算的决策思维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神经网络</a:t>
            </a:r>
            <a:r>
              <a:rPr lang="zh-CN" altLang="en-US" dirty="0"/>
              <a:t>：道法自然的智慧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深度学习</a:t>
            </a:r>
            <a:r>
              <a:rPr lang="zh-CN" altLang="en-US" dirty="0"/>
              <a:t>：一种数据终于算法的思维转化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科研相关技能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数据分析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</a:rPr>
              <a:t>Latex</a:t>
            </a:r>
            <a:r>
              <a:rPr lang="zh-CN" altLang="en-US" b="1" dirty="0">
                <a:solidFill>
                  <a:srgbClr val="FF0000"/>
                </a:solidFill>
              </a:rPr>
              <a:t>论文写作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1734008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2181C-05AC-4D40-BC9B-36D4786E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计算机械化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EFFC2-24F9-441D-858E-6BD233B9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十进制和二进制的差别</a:t>
            </a:r>
            <a:endParaRPr lang="en-US" altLang="zh-CN" dirty="0"/>
          </a:p>
          <a:p>
            <a:pPr lvl="1"/>
            <a:r>
              <a:rPr lang="zh-CN" altLang="en-US" dirty="0"/>
              <a:t>表示二进制的机器复杂程度比十进制低（譬如高电位和低电位分别为“</a:t>
            </a:r>
            <a:r>
              <a:rPr lang="en-US" altLang="zh-CN" dirty="0"/>
              <a:t>0</a:t>
            </a:r>
            <a:r>
              <a:rPr lang="zh-CN" altLang="en-US" dirty="0"/>
              <a:t>”和“</a:t>
            </a:r>
            <a:r>
              <a:rPr lang="en-US" altLang="zh-CN" dirty="0"/>
              <a:t>1</a:t>
            </a:r>
            <a:r>
              <a:rPr lang="zh-CN" altLang="en-US" dirty="0"/>
              <a:t>”）</a:t>
            </a:r>
            <a:endParaRPr lang="en-US" altLang="zh-CN" dirty="0"/>
          </a:p>
          <a:p>
            <a:pPr lvl="1"/>
            <a:r>
              <a:rPr lang="zh-CN" altLang="en-US" dirty="0"/>
              <a:t>单个十进制位表示的信息量比单个二进制多</a:t>
            </a:r>
          </a:p>
        </p:txBody>
      </p:sp>
      <p:pic>
        <p:nvPicPr>
          <p:cNvPr id="4" name="图片 3" descr="一些文字和图片的手机截图&#10;&#10;描述已自动生成">
            <a:extLst>
              <a:ext uri="{FF2B5EF4-FFF2-40B4-BE49-F238E27FC236}">
                <a16:creationId xmlns:a16="http://schemas.microsoft.com/office/drawing/2014/main" id="{4945C072-8434-43C4-85A9-0DE23ACE1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3037" y="2139009"/>
            <a:ext cx="6257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2663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36047-2DD8-4F39-A45A-A6454682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定理证明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5F6E9-A553-4E13-8C30-D60CCD1C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518260"/>
            <a:ext cx="8523798" cy="4121188"/>
          </a:xfrm>
        </p:spPr>
        <p:txBody>
          <a:bodyPr/>
          <a:lstStyle/>
          <a:p>
            <a:r>
              <a:rPr lang="zh-CN" altLang="en-US" dirty="0"/>
              <a:t>数学的起源</a:t>
            </a:r>
            <a:r>
              <a:rPr lang="en-US" altLang="zh-CN" dirty="0"/>
              <a:t>——1+1=2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714595-D6EA-4101-99B1-86142113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4" y="2120419"/>
            <a:ext cx="4257675" cy="2914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13653-88A3-499F-9582-63E92EAA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32" y="2140784"/>
            <a:ext cx="2941632" cy="2693393"/>
          </a:xfrm>
          <a:prstGeom prst="rect">
            <a:avLst/>
          </a:prstGeom>
        </p:spPr>
      </p:pic>
      <p:pic>
        <p:nvPicPr>
          <p:cNvPr id="8" name="图片 7" descr="图片包含 游戏机, 画, 钟表, 杯子&#10;&#10;描述已自动生成">
            <a:extLst>
              <a:ext uri="{FF2B5EF4-FFF2-40B4-BE49-F238E27FC236}">
                <a16:creationId xmlns:a16="http://schemas.microsoft.com/office/drawing/2014/main" id="{CA5756B2-AC22-4D4B-913B-9E998D6AFA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11" y="963888"/>
            <a:ext cx="5502595" cy="10933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2267743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8E656-42D3-4D6E-A227-2B060520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形式主义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21BE5-CFBC-410C-AAF4-21786A667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57" y="3342019"/>
            <a:ext cx="8523798" cy="1801482"/>
          </a:xfrm>
        </p:spPr>
        <p:txBody>
          <a:bodyPr/>
          <a:lstStyle/>
          <a:p>
            <a:r>
              <a:rPr lang="zh-CN" altLang="en-US" sz="1600" dirty="0"/>
              <a:t>三位同学住在同一间宿舍，这一天，三人约好一起去买面包。到了面包店以后，买了三份面包，每人支付</a:t>
            </a:r>
            <a:r>
              <a:rPr lang="en-US" altLang="zh-CN" sz="1600" dirty="0"/>
              <a:t>10</a:t>
            </a:r>
            <a:r>
              <a:rPr lang="zh-CN" altLang="en-US" sz="1600" dirty="0"/>
              <a:t>元钱，一共支付了</a:t>
            </a:r>
            <a:r>
              <a:rPr lang="en-US" altLang="zh-CN" sz="1600" dirty="0"/>
              <a:t>30</a:t>
            </a:r>
            <a:r>
              <a:rPr lang="zh-CN" altLang="en-US" sz="1600" dirty="0"/>
              <a:t>元。当三人准备离开时，面包店老板告诉服务员，这些学生都是老顾客，可以退还他们</a:t>
            </a:r>
            <a:r>
              <a:rPr lang="en-US" altLang="zh-CN" sz="1600" dirty="0"/>
              <a:t>5</a:t>
            </a:r>
            <a:r>
              <a:rPr lang="zh-CN" altLang="en-US" sz="1600" dirty="0"/>
              <a:t>元钱。此时，服务员起了贪婪之心，偷偷地藏起了</a:t>
            </a:r>
            <a:r>
              <a:rPr lang="en-US" altLang="zh-CN" sz="1600" dirty="0"/>
              <a:t>2</a:t>
            </a:r>
            <a:r>
              <a:rPr lang="zh-CN" altLang="en-US" sz="1600" dirty="0"/>
              <a:t>元钱，再分别退给三位同学一人</a:t>
            </a:r>
            <a:r>
              <a:rPr lang="en-US" altLang="zh-CN" sz="1600" dirty="0"/>
              <a:t>1</a:t>
            </a:r>
            <a:r>
              <a:rPr lang="zh-CN" altLang="en-US" sz="1600" dirty="0"/>
              <a:t>元钱。</a:t>
            </a:r>
          </a:p>
          <a:p>
            <a:r>
              <a:rPr lang="zh-CN" altLang="en-US" sz="1600" dirty="0"/>
              <a:t>这样一来，三位同学每人花了 </a:t>
            </a:r>
            <a:r>
              <a:rPr lang="en-US" altLang="zh-CN" sz="1600" dirty="0"/>
              <a:t>9</a:t>
            </a:r>
            <a:r>
              <a:rPr lang="zh-CN" altLang="en-US" sz="1600" dirty="0"/>
              <a:t>元钱，服务员偷藏了</a:t>
            </a:r>
            <a:r>
              <a:rPr lang="en-US" altLang="zh-CN" sz="1600" dirty="0"/>
              <a:t>2</a:t>
            </a:r>
            <a:r>
              <a:rPr lang="zh-CN" altLang="en-US" sz="1600" dirty="0"/>
              <a:t>元钱，两者相加一共才</a:t>
            </a:r>
            <a:r>
              <a:rPr lang="en-US" altLang="zh-CN" sz="1600" dirty="0"/>
              <a:t>29</a:t>
            </a:r>
            <a:r>
              <a:rPr lang="zh-CN" altLang="en-US" sz="1600" dirty="0"/>
              <a:t>元钱，而三位同学来时一共给出</a:t>
            </a:r>
            <a:r>
              <a:rPr lang="en-US" altLang="zh-CN" sz="1600" dirty="0"/>
              <a:t>30</a:t>
            </a:r>
            <a:r>
              <a:rPr lang="zh-CN" altLang="en-US" sz="1600" dirty="0"/>
              <a:t>元钱。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9430C0E-3350-4C1D-B909-B04B80B7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18" y="538681"/>
            <a:ext cx="2405170" cy="20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94B7DB-6907-41E2-BA84-2A3E5E51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54" y="473626"/>
            <a:ext cx="1622745" cy="24712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7D8157-3D62-4CA2-9D18-EE0775C5FA65}"/>
              </a:ext>
            </a:extLst>
          </p:cNvPr>
          <p:cNvSpPr/>
          <p:nvPr/>
        </p:nvSpPr>
        <p:spPr>
          <a:xfrm>
            <a:off x="5610028" y="691807"/>
            <a:ext cx="3215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“形式主义”灵魂三问：</a:t>
            </a:r>
            <a:endParaRPr lang="en-US" altLang="zh-CN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）数学是完备的吗？</a:t>
            </a:r>
            <a:endParaRPr lang="en-US" altLang="zh-CN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000" dirty="0"/>
              <a:t>（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）数学是一致的吗？</a:t>
            </a:r>
            <a:endParaRPr lang="en-US" altLang="zh-CN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）数学是可判定的吗？   </a:t>
            </a:r>
            <a:endParaRPr lang="zh-CN" altLang="en-US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FD004F-0D69-4DAA-9308-0CFF4A222A9F}"/>
              </a:ext>
            </a:extLst>
          </p:cNvPr>
          <p:cNvSpPr/>
          <p:nvPr/>
        </p:nvSpPr>
        <p:spPr>
          <a:xfrm>
            <a:off x="510185" y="2498214"/>
            <a:ext cx="3500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牛顿的雄心：要将这机械运动的大千世界用数学解释</a:t>
            </a:r>
          </a:p>
        </p:txBody>
      </p:sp>
    </p:spTree>
    <p:extLst>
      <p:ext uri="{BB962C8B-B14F-4D97-AF65-F5344CB8AC3E}">
        <p14:creationId xmlns:p14="http://schemas.microsoft.com/office/powerpoint/2010/main" val="312623729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021BA-85E3-4A2F-A314-C09EC896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逻辑主义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C3792C-092D-4D05-9C61-554B60C0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870" y="2820780"/>
            <a:ext cx="4055881" cy="2259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6F0E6-6E2E-49F2-B536-F2F9D002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0" y="693674"/>
            <a:ext cx="2609186" cy="32919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4D9C406-8D09-406A-A723-F1958398A986}"/>
              </a:ext>
            </a:extLst>
          </p:cNvPr>
          <p:cNvSpPr/>
          <p:nvPr/>
        </p:nvSpPr>
        <p:spPr>
          <a:xfrm>
            <a:off x="109041" y="4080494"/>
            <a:ext cx="4370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我相信演绎逻辑的所有事，机器都能干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”。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4C824D-E82A-4098-984D-24E2E76E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104" y="586101"/>
            <a:ext cx="1498056" cy="21654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FD1AA6-7B5D-498F-B84C-2FE0C1F24450}"/>
              </a:ext>
            </a:extLst>
          </p:cNvPr>
          <p:cNvSpPr txBox="1"/>
          <p:nvPr/>
        </p:nvSpPr>
        <p:spPr>
          <a:xfrm>
            <a:off x="5331091" y="791656"/>
            <a:ext cx="35487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不论是希尔伯特的形式主义，还是罗素的逻辑主义，它们都有共通的地方，那就是都试图数学问题机械化，即不依附于人类思维的束缚，让某个机器自动完成数学的演算。 </a:t>
            </a:r>
            <a:endParaRPr lang="zh-CN" altLang="en-US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614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A63B9-31D1-4886-A08D-19731218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哥德尔不完备定理</a:t>
            </a:r>
          </a:p>
        </p:txBody>
      </p:sp>
      <p:pic>
        <p:nvPicPr>
          <p:cNvPr id="4" name="内容占位符 3" descr="图片包含 游戏机, 文字&#10;&#10;描述已自动生成">
            <a:extLst>
              <a:ext uri="{FF2B5EF4-FFF2-40B4-BE49-F238E27FC236}">
                <a16:creationId xmlns:a16="http://schemas.microsoft.com/office/drawing/2014/main" id="{3C25FD8C-4045-470B-95BE-24BF5BC9E0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9" y="1034933"/>
            <a:ext cx="3627437" cy="17913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0E8D84-B803-4334-A4EE-1DAE967D6310}"/>
              </a:ext>
            </a:extLst>
          </p:cNvPr>
          <p:cNvSpPr/>
          <p:nvPr/>
        </p:nvSpPr>
        <p:spPr>
          <a:xfrm>
            <a:off x="873024" y="2969115"/>
            <a:ext cx="3679032" cy="355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美国宪法保护公民自由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1D4260-F2A5-489B-9280-7DA0C923E5DC}"/>
              </a:ext>
            </a:extLst>
          </p:cNvPr>
          <p:cNvSpPr/>
          <p:nvPr/>
        </p:nvSpPr>
        <p:spPr>
          <a:xfrm>
            <a:off x="873024" y="3788539"/>
            <a:ext cx="3679032" cy="355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那如果一个公民要限制别人的自由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4530E99-D3BD-4C2F-AD37-DCCB90E1579C}"/>
              </a:ext>
            </a:extLst>
          </p:cNvPr>
          <p:cNvSpPr/>
          <p:nvPr/>
        </p:nvSpPr>
        <p:spPr>
          <a:xfrm>
            <a:off x="2470224" y="3380314"/>
            <a:ext cx="484632" cy="355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CEE6EA-584D-4C33-B1B4-3F5ABFACFDCD}"/>
              </a:ext>
            </a:extLst>
          </p:cNvPr>
          <p:cNvSpPr/>
          <p:nvPr/>
        </p:nvSpPr>
        <p:spPr>
          <a:xfrm>
            <a:off x="873024" y="4675604"/>
            <a:ext cx="3679032" cy="355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那宪法是否会保护他的这个自由？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5846AC16-46BD-4D18-A995-DB0AE7D0BE71}"/>
              </a:ext>
            </a:extLst>
          </p:cNvPr>
          <p:cNvSpPr/>
          <p:nvPr/>
        </p:nvSpPr>
        <p:spPr>
          <a:xfrm>
            <a:off x="2470224" y="4202712"/>
            <a:ext cx="484632" cy="355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CEA82CB-12DD-4BBD-828B-250D9E75FD4E}"/>
              </a:ext>
            </a:extLst>
          </p:cNvPr>
          <p:cNvSpPr txBox="1">
            <a:spLocks/>
          </p:cNvSpPr>
          <p:nvPr/>
        </p:nvSpPr>
        <p:spPr>
          <a:xfrm>
            <a:off x="542281" y="444286"/>
            <a:ext cx="8523798" cy="4121188"/>
          </a:xfrm>
          <a:prstGeom prst="rect">
            <a:avLst/>
          </a:prstGeom>
        </p:spPr>
        <p:txBody>
          <a:bodyPr/>
          <a:lstStyle>
            <a:lvl1pPr marL="274313" indent="-274313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  <a:buFont typeface="Wingdings 2" panose="05020102010507070707"/>
              <a:buChar char=""/>
              <a:defRPr kumimoji="0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64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378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70000"/>
              <a:buFont typeface="Wingdings 2" panose="05020102010507070707"/>
              <a:buChar char=""/>
              <a:defRPr kumimoji="0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690" indent="-210180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03" indent="-2101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17" indent="-2101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192" indent="-18287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05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19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一个可数系统自己，是说明不了自己的。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385A12-7F76-4526-933F-B497E03E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10" y="830114"/>
            <a:ext cx="3732309" cy="19889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9BC964-6FC3-4F55-95F0-601E3D73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410" y="2855322"/>
            <a:ext cx="4023450" cy="22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168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314488" y="2780418"/>
            <a:ext cx="330090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人工智能的发展现状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21746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ED19-3078-4F9D-8BBB-795D6851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人工智能的起源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891538C-0999-4D70-83B4-A50BC1A2A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3" y="1361198"/>
            <a:ext cx="4412656" cy="2421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279E4C-DE36-49A8-9EE3-655EEB8B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2" y="852191"/>
            <a:ext cx="4146211" cy="2228588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0B739D-C769-45FD-8182-2B67D425DF0A}"/>
              </a:ext>
            </a:extLst>
          </p:cNvPr>
          <p:cNvSpPr/>
          <p:nvPr/>
        </p:nvSpPr>
        <p:spPr>
          <a:xfrm>
            <a:off x="1151210" y="3850149"/>
            <a:ext cx="2443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图灵的可计算理论（</a:t>
            </a:r>
            <a:r>
              <a:rPr lang="en-US" altLang="zh-CN" kern="1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Computable</a:t>
            </a:r>
            <a:r>
              <a:rPr lang="zh-CN" altLang="en-US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A342D5-9194-4A6E-BD84-B7C4CBE1B450}"/>
              </a:ext>
            </a:extLst>
          </p:cNvPr>
          <p:cNvSpPr/>
          <p:nvPr/>
        </p:nvSpPr>
        <p:spPr>
          <a:xfrm>
            <a:off x="4676702" y="3341246"/>
            <a:ext cx="41462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可以在多项式时间内解决的问题。</a:t>
            </a:r>
            <a:endParaRPr lang="en-US" altLang="zh-CN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NP</a:t>
            </a:r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无法在多项式时间内解决的问题。</a:t>
            </a:r>
            <a:endParaRPr lang="en-US" altLang="zh-CN" sz="2000" kern="1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kern="1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P=NP</a:t>
            </a:r>
            <a:r>
              <a:rPr lang="zh-CN" altLang="en-US" sz="2000" kern="1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吗？</a:t>
            </a:r>
            <a:endParaRPr lang="en-US" altLang="zh-CN" sz="2000" kern="100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859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B1900-678C-42EB-A14A-06E22D21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</a:t>
            </a:r>
            <a:r>
              <a:rPr lang="en-US" altLang="zh-CN" dirty="0"/>
              <a:t>——</a:t>
            </a:r>
            <a:r>
              <a:rPr lang="zh-CN" altLang="en-US" dirty="0"/>
              <a:t>机器能思考吗？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FB55F7-40A7-4F76-B192-146DA4362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13" y="666528"/>
            <a:ext cx="2209798" cy="30855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7E75A3-A128-442D-8AE7-CBFB4E407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2" y="3842347"/>
            <a:ext cx="2369820" cy="971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2C09EB-3ED9-4F9C-8262-BED5619EF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9" y="823674"/>
            <a:ext cx="1946360" cy="23307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011AB1-04FB-40FD-8592-06D7F1C44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46" y="3263048"/>
            <a:ext cx="2982638" cy="1831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FCA93A-276D-4629-BB49-8C94AC907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85" y="958867"/>
            <a:ext cx="3369429" cy="21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7822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DEBBC-31DB-4A0D-A92A-5545BECE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早期的人工智能思路</a:t>
            </a:r>
            <a:r>
              <a:rPr lang="en-US" altLang="zh-CN" dirty="0"/>
              <a:t>——</a:t>
            </a:r>
            <a:r>
              <a:rPr lang="zh-CN" altLang="en-US" dirty="0"/>
              <a:t>规则</a:t>
            </a:r>
          </a:p>
        </p:txBody>
      </p:sp>
      <p:pic>
        <p:nvPicPr>
          <p:cNvPr id="4" name="内容占位符 3" descr="地图上画着卡通人物&#10;&#10;描述已自动生成">
            <a:extLst>
              <a:ext uri="{FF2B5EF4-FFF2-40B4-BE49-F238E27FC236}">
                <a16:creationId xmlns:a16="http://schemas.microsoft.com/office/drawing/2014/main" id="{70B3687A-63CF-473A-A830-0D129E8C85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37" y="971679"/>
            <a:ext cx="5507326" cy="38003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8451470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345C2-41D0-404C-8915-99997C57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计算机械化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43FB3-97DF-49E7-A756-14EDF0368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dirty="0"/>
              <a:t>诺依曼结构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C01380-E055-4DBA-A279-24C184F4A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6" r="-1" b="-1"/>
          <a:stretch/>
        </p:blipFill>
        <p:spPr>
          <a:xfrm>
            <a:off x="211408" y="1325971"/>
            <a:ext cx="4835242" cy="2719824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B4797F-56CB-4F49-B1F0-4EFA3CC72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92" y="1529144"/>
            <a:ext cx="3936682" cy="20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7406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3DAA-5652-41D2-A449-72E396DE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624BD-DD45-4525-AA67-BA8BD6D7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67A3C-D22E-46F2-BC43-89E37C9B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30" y="1215392"/>
            <a:ext cx="2979864" cy="3531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CF46F7-9151-4262-9287-F67CBBC887D2}"/>
              </a:ext>
            </a:extLst>
          </p:cNvPr>
          <p:cNvSpPr txBox="1"/>
          <p:nvPr/>
        </p:nvSpPr>
        <p:spPr>
          <a:xfrm>
            <a:off x="4572000" y="1556087"/>
            <a:ext cx="40219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人工智能极简入门（公共课版）</a:t>
            </a:r>
          </a:p>
          <a:p>
            <a:pPr algn="l"/>
            <a:endParaRPr lang="en-US" altLang="zh-CN" b="0" i="0" dirty="0">
              <a:solidFill>
                <a:srgbClr val="E4393C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E4393C"/>
                </a:solidFill>
                <a:effectLst/>
                <a:latin typeface="tahoma" panose="020B0604030504040204" pitchFamily="34" charset="0"/>
              </a:rPr>
              <a:t>经典算法，思辨相随。这是一本人工智能算法入门读本，让你掌握经典算法的来龙去脉，开启你的</a:t>
            </a:r>
            <a:r>
              <a:rPr lang="en-US" altLang="zh-CN" b="0" i="0" dirty="0">
                <a:solidFill>
                  <a:srgbClr val="E4393C"/>
                </a:solidFill>
                <a:effectLst/>
                <a:latin typeface="tahoma" panose="020B0604030504040204" pitchFamily="34" charset="0"/>
              </a:rPr>
              <a:t>AI</a:t>
            </a:r>
            <a:r>
              <a:rPr lang="zh-CN" altLang="en-US" b="0" i="0" dirty="0">
                <a:solidFill>
                  <a:srgbClr val="E4393C"/>
                </a:solidFill>
                <a:effectLst/>
                <a:latin typeface="tahoma" panose="020B0604030504040204" pitchFamily="34" charset="0"/>
              </a:rPr>
              <a:t>成长之路。</a:t>
            </a:r>
          </a:p>
          <a:p>
            <a:pPr algn="l"/>
            <a:endParaRPr lang="en-US" altLang="zh-CN" b="0" i="0" u="none" strike="noStrike" dirty="0">
              <a:solidFill>
                <a:srgbClr val="5E69AD"/>
              </a:solidFill>
              <a:effectLst/>
              <a:latin typeface="tahoma" panose="020B0604030504040204" pitchFamily="34" charset="0"/>
              <a:hlinkClick r:id="rId3"/>
            </a:endParaRPr>
          </a:p>
          <a:p>
            <a:pPr algn="l"/>
            <a:r>
              <a:rPr lang="zh-CN" altLang="en-US" b="0" i="0" u="none" strike="noStrike" dirty="0">
                <a:solidFill>
                  <a:srgbClr val="5E69AD"/>
                </a:solidFill>
                <a:effectLst/>
                <a:latin typeface="tahoma" panose="020B0604030504040204" pitchFamily="34" charset="0"/>
                <a:hlinkClick r:id="rId3"/>
              </a:rPr>
              <a:t>张玉宏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 著</a:t>
            </a:r>
          </a:p>
        </p:txBody>
      </p:sp>
    </p:spTree>
    <p:extLst>
      <p:ext uri="{BB962C8B-B14F-4D97-AF65-F5344CB8AC3E}">
        <p14:creationId xmlns:p14="http://schemas.microsoft.com/office/powerpoint/2010/main" val="1272956939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A4267-718A-4D80-9A62-975A19C6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达特茅斯会议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97B17-5DEC-4C29-940F-59EE777AF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340" y="922019"/>
            <a:ext cx="3057608" cy="3824457"/>
          </a:xfrm>
        </p:spPr>
        <p:txBody>
          <a:bodyPr/>
          <a:lstStyle/>
          <a:p>
            <a:r>
              <a:rPr lang="zh-CN" altLang="en-US" dirty="0"/>
              <a:t>自动计算机</a:t>
            </a:r>
            <a:endParaRPr lang="en-US" altLang="zh-CN" dirty="0"/>
          </a:p>
          <a:p>
            <a:r>
              <a:rPr lang="zh-CN" altLang="en-US" dirty="0"/>
              <a:t>如何为计算机编程使其能够使用语言</a:t>
            </a:r>
            <a:endParaRPr lang="en-US" altLang="zh-CN" dirty="0"/>
          </a:p>
          <a:p>
            <a:r>
              <a:rPr lang="zh-CN" altLang="en-US" dirty="0"/>
              <a:t>神经网络</a:t>
            </a:r>
            <a:endParaRPr lang="en-US" altLang="zh-CN" dirty="0"/>
          </a:p>
          <a:p>
            <a:r>
              <a:rPr lang="zh-CN" altLang="en-US" dirty="0"/>
              <a:t>计算机规模理论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A2E4AF-22EF-441A-B3FC-1F7FE028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0" y="862147"/>
            <a:ext cx="5562600" cy="36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627EC6F8-FB16-44ED-9AF4-89231A4128BE}"/>
              </a:ext>
            </a:extLst>
          </p:cNvPr>
          <p:cNvSpPr/>
          <p:nvPr/>
        </p:nvSpPr>
        <p:spPr>
          <a:xfrm>
            <a:off x="7054828" y="2956560"/>
            <a:ext cx="484632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2F7CE0F-DFC3-4D39-A921-DF229C34F9E6}"/>
              </a:ext>
            </a:extLst>
          </p:cNvPr>
          <p:cNvSpPr txBox="1">
            <a:spLocks/>
          </p:cNvSpPr>
          <p:nvPr/>
        </p:nvSpPr>
        <p:spPr>
          <a:xfrm>
            <a:off x="5655034" y="3647731"/>
            <a:ext cx="3284220" cy="656409"/>
          </a:xfrm>
          <a:prstGeom prst="rect">
            <a:avLst/>
          </a:prstGeom>
        </p:spPr>
        <p:txBody>
          <a:bodyPr/>
          <a:lstStyle>
            <a:lvl1pPr marL="274313" indent="-274313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95000"/>
              <a:buFont typeface="Wingdings 2" panose="05020102010507070707"/>
              <a:buChar char=""/>
              <a:defRPr kumimoji="0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64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378" indent="-247009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70000"/>
              <a:buFont typeface="Wingdings 2" panose="05020102010507070707"/>
              <a:buChar char=""/>
              <a:defRPr kumimoji="0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690" indent="-210180" algn="l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03" indent="-2101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 panose="05020102010507070707"/>
              <a:buChar char=""/>
              <a:defRPr kumimoji="0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17" indent="-2101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192" indent="-18287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05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19" indent="-182876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提出了“人工智能”概念</a:t>
            </a:r>
          </a:p>
        </p:txBody>
      </p:sp>
    </p:spTree>
    <p:extLst>
      <p:ext uri="{BB962C8B-B14F-4D97-AF65-F5344CB8AC3E}">
        <p14:creationId xmlns:p14="http://schemas.microsoft.com/office/powerpoint/2010/main" val="32730853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71C4-9F66-401D-9F54-06F67A0A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达特茅斯会议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0F55C70-111E-4EA7-BC25-AB2AE486D9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" r="2" b="28540"/>
          <a:stretch>
            <a:fillRect/>
          </a:stretch>
        </p:blipFill>
        <p:spPr bwMode="auto">
          <a:xfrm>
            <a:off x="272516" y="601569"/>
            <a:ext cx="4317031" cy="242589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2AC3167-6790-4AEB-99A0-7E23128C21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909231"/>
            <a:ext cx="4428713" cy="35720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5BFC73-6D3C-430D-9390-09EC35D342C7}"/>
              </a:ext>
            </a:extLst>
          </p:cNvPr>
          <p:cNvSpPr txBox="1"/>
          <p:nvPr/>
        </p:nvSpPr>
        <p:spPr>
          <a:xfrm>
            <a:off x="143287" y="3112175"/>
            <a:ext cx="46660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200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麦卡锡他们申请的会议预算是一万三千五百美元，但洛克菲勒基金会虽以慷慨大方称著，但也只批准七千五百美元，预算大幅缩水。但寥胜于无，麦卡锡根据经费，邀请六位学界教授出席会议，会议支付每人两个月的薪水约一千两百美元。由此可见，当时美国大学教授的平均工资并不高。</a:t>
            </a:r>
          </a:p>
        </p:txBody>
      </p:sp>
    </p:spTree>
    <p:extLst>
      <p:ext uri="{BB962C8B-B14F-4D97-AF65-F5344CB8AC3E}">
        <p14:creationId xmlns:p14="http://schemas.microsoft.com/office/powerpoint/2010/main" val="4081252913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3A64B-EBEE-484B-A680-C8519743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人工智能的发展历程</a:t>
            </a: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0C1E6A1F-0A34-464C-85D1-0C49831A5CE3}"/>
              </a:ext>
            </a:extLst>
          </p:cNvPr>
          <p:cNvSpPr/>
          <p:nvPr/>
        </p:nvSpPr>
        <p:spPr>
          <a:xfrm flipH="1">
            <a:off x="7214234" y="2923401"/>
            <a:ext cx="1506220" cy="2039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11" name="object 6">
            <a:extLst>
              <a:ext uri="{FF2B5EF4-FFF2-40B4-BE49-F238E27FC236}">
                <a16:creationId xmlns:a16="http://schemas.microsoft.com/office/drawing/2014/main" id="{7F4BFB38-EDCB-43EE-8C1C-22F2548D47D2}"/>
              </a:ext>
            </a:extLst>
          </p:cNvPr>
          <p:cNvSpPr/>
          <p:nvPr/>
        </p:nvSpPr>
        <p:spPr>
          <a:xfrm>
            <a:off x="6548120" y="648149"/>
            <a:ext cx="1285874" cy="2224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13" name="object 7">
            <a:extLst>
              <a:ext uri="{FF2B5EF4-FFF2-40B4-BE49-F238E27FC236}">
                <a16:creationId xmlns:a16="http://schemas.microsoft.com/office/drawing/2014/main" id="{BCDA9D38-E460-4178-AA1A-C6F3CBB781FD}"/>
              </a:ext>
            </a:extLst>
          </p:cNvPr>
          <p:cNvSpPr/>
          <p:nvPr/>
        </p:nvSpPr>
        <p:spPr>
          <a:xfrm>
            <a:off x="5607367" y="2901764"/>
            <a:ext cx="1365250" cy="2143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15" name="object 8">
            <a:extLst>
              <a:ext uri="{FF2B5EF4-FFF2-40B4-BE49-F238E27FC236}">
                <a16:creationId xmlns:a16="http://schemas.microsoft.com/office/drawing/2014/main" id="{57D540D4-3A93-4231-8D79-BAFDEDE77007}"/>
              </a:ext>
            </a:extLst>
          </p:cNvPr>
          <p:cNvSpPr/>
          <p:nvPr/>
        </p:nvSpPr>
        <p:spPr>
          <a:xfrm>
            <a:off x="4337685" y="652048"/>
            <a:ext cx="1366838" cy="222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17" name="object 9">
            <a:extLst>
              <a:ext uri="{FF2B5EF4-FFF2-40B4-BE49-F238E27FC236}">
                <a16:creationId xmlns:a16="http://schemas.microsoft.com/office/drawing/2014/main" id="{0B035B5C-A465-4C2A-89CF-3B6DF961E10B}"/>
              </a:ext>
            </a:extLst>
          </p:cNvPr>
          <p:cNvSpPr/>
          <p:nvPr/>
        </p:nvSpPr>
        <p:spPr>
          <a:xfrm>
            <a:off x="2834958" y="2866742"/>
            <a:ext cx="1378902" cy="2060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19" name="object 10">
            <a:extLst>
              <a:ext uri="{FF2B5EF4-FFF2-40B4-BE49-F238E27FC236}">
                <a16:creationId xmlns:a16="http://schemas.microsoft.com/office/drawing/2014/main" id="{6984DEF9-1809-4E61-BF6B-FB309EBED6F6}"/>
              </a:ext>
            </a:extLst>
          </p:cNvPr>
          <p:cNvSpPr/>
          <p:nvPr/>
        </p:nvSpPr>
        <p:spPr>
          <a:xfrm>
            <a:off x="1962149" y="617727"/>
            <a:ext cx="1365250" cy="2259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21" name="object 11">
            <a:extLst>
              <a:ext uri="{FF2B5EF4-FFF2-40B4-BE49-F238E27FC236}">
                <a16:creationId xmlns:a16="http://schemas.microsoft.com/office/drawing/2014/main" id="{24CCACF5-F47D-4FA9-BBB4-7C3446A66CD7}"/>
              </a:ext>
            </a:extLst>
          </p:cNvPr>
          <p:cNvSpPr/>
          <p:nvPr/>
        </p:nvSpPr>
        <p:spPr>
          <a:xfrm>
            <a:off x="355917" y="2866840"/>
            <a:ext cx="1365250" cy="2182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23" name="object 12">
            <a:extLst>
              <a:ext uri="{FF2B5EF4-FFF2-40B4-BE49-F238E27FC236}">
                <a16:creationId xmlns:a16="http://schemas.microsoft.com/office/drawing/2014/main" id="{527D74B8-DEF3-4D2C-AB7E-7F4F062B30CC}"/>
              </a:ext>
            </a:extLst>
          </p:cNvPr>
          <p:cNvSpPr/>
          <p:nvPr/>
        </p:nvSpPr>
        <p:spPr>
          <a:xfrm>
            <a:off x="7926387" y="675294"/>
            <a:ext cx="1141413" cy="2036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25" name="object 13">
            <a:extLst>
              <a:ext uri="{FF2B5EF4-FFF2-40B4-BE49-F238E27FC236}">
                <a16:creationId xmlns:a16="http://schemas.microsoft.com/office/drawing/2014/main" id="{38B49E8A-EE32-454E-ADF2-DF6625128D50}"/>
              </a:ext>
            </a:extLst>
          </p:cNvPr>
          <p:cNvSpPr/>
          <p:nvPr/>
        </p:nvSpPr>
        <p:spPr>
          <a:xfrm>
            <a:off x="484663" y="633780"/>
            <a:ext cx="1365250" cy="20589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27" name="object 14">
            <a:extLst>
              <a:ext uri="{FF2B5EF4-FFF2-40B4-BE49-F238E27FC236}">
                <a16:creationId xmlns:a16="http://schemas.microsoft.com/office/drawing/2014/main" id="{D044A15C-74F4-4D65-99AB-4B7DE3D110F6}"/>
              </a:ext>
            </a:extLst>
          </p:cNvPr>
          <p:cNvSpPr/>
          <p:nvPr/>
        </p:nvSpPr>
        <p:spPr>
          <a:xfrm>
            <a:off x="915352" y="2868979"/>
            <a:ext cx="8228648" cy="77869"/>
          </a:xfrm>
          <a:custGeom>
            <a:avLst/>
            <a:gdLst/>
            <a:ahLst/>
            <a:cxnLst/>
            <a:rect l="l" t="t" r="r" b="b"/>
            <a:pathLst>
              <a:path w="10544175" h="114300">
                <a:moveTo>
                  <a:pt x="10505704" y="37973"/>
                </a:moveTo>
                <a:lnTo>
                  <a:pt x="10448467" y="37973"/>
                </a:lnTo>
                <a:lnTo>
                  <a:pt x="10448594" y="76073"/>
                </a:lnTo>
                <a:lnTo>
                  <a:pt x="10429417" y="76130"/>
                </a:lnTo>
                <a:lnTo>
                  <a:pt x="10429544" y="114300"/>
                </a:lnTo>
                <a:lnTo>
                  <a:pt x="10543590" y="56768"/>
                </a:lnTo>
                <a:lnTo>
                  <a:pt x="10505704" y="37973"/>
                </a:lnTo>
                <a:close/>
              </a:path>
              <a:path w="10544175" h="114300">
                <a:moveTo>
                  <a:pt x="10429290" y="38030"/>
                </a:moveTo>
                <a:lnTo>
                  <a:pt x="0" y="69087"/>
                </a:lnTo>
                <a:lnTo>
                  <a:pt x="101" y="107187"/>
                </a:lnTo>
                <a:lnTo>
                  <a:pt x="10429417" y="76130"/>
                </a:lnTo>
                <a:lnTo>
                  <a:pt x="10429290" y="38030"/>
                </a:lnTo>
                <a:close/>
              </a:path>
              <a:path w="10544175" h="114300">
                <a:moveTo>
                  <a:pt x="10448467" y="37973"/>
                </a:moveTo>
                <a:lnTo>
                  <a:pt x="10429290" y="38030"/>
                </a:lnTo>
                <a:lnTo>
                  <a:pt x="10429417" y="76130"/>
                </a:lnTo>
                <a:lnTo>
                  <a:pt x="10448594" y="76073"/>
                </a:lnTo>
                <a:lnTo>
                  <a:pt x="10448467" y="37973"/>
                </a:lnTo>
                <a:close/>
              </a:path>
              <a:path w="10544175" h="114300">
                <a:moveTo>
                  <a:pt x="10429163" y="0"/>
                </a:moveTo>
                <a:lnTo>
                  <a:pt x="10429290" y="38030"/>
                </a:lnTo>
                <a:lnTo>
                  <a:pt x="10505704" y="37973"/>
                </a:lnTo>
                <a:lnTo>
                  <a:pt x="10429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29" name="object 15">
            <a:extLst>
              <a:ext uri="{FF2B5EF4-FFF2-40B4-BE49-F238E27FC236}">
                <a16:creationId xmlns:a16="http://schemas.microsoft.com/office/drawing/2014/main" id="{F708CAF5-4D9F-4A36-B6EE-B0F5CBAE81EC}"/>
              </a:ext>
            </a:extLst>
          </p:cNvPr>
          <p:cNvSpPr/>
          <p:nvPr/>
        </p:nvSpPr>
        <p:spPr>
          <a:xfrm>
            <a:off x="1402715" y="2676339"/>
            <a:ext cx="614362" cy="434975"/>
          </a:xfrm>
          <a:custGeom>
            <a:avLst/>
            <a:gdLst/>
            <a:ahLst/>
            <a:cxnLst/>
            <a:rect l="l" t="t" r="r" b="b"/>
            <a:pathLst>
              <a:path w="614680" h="434339">
                <a:moveTo>
                  <a:pt x="307085" y="0"/>
                </a:moveTo>
                <a:lnTo>
                  <a:pt x="251901" y="3500"/>
                </a:lnTo>
                <a:lnTo>
                  <a:pt x="199955" y="13592"/>
                </a:lnTo>
                <a:lnTo>
                  <a:pt x="152117" y="29661"/>
                </a:lnTo>
                <a:lnTo>
                  <a:pt x="109256" y="51092"/>
                </a:lnTo>
                <a:lnTo>
                  <a:pt x="72240" y="77271"/>
                </a:lnTo>
                <a:lnTo>
                  <a:pt x="41938" y="107583"/>
                </a:lnTo>
                <a:lnTo>
                  <a:pt x="19218" y="141413"/>
                </a:lnTo>
                <a:lnTo>
                  <a:pt x="4949" y="178147"/>
                </a:lnTo>
                <a:lnTo>
                  <a:pt x="0" y="217170"/>
                </a:lnTo>
                <a:lnTo>
                  <a:pt x="4949" y="256192"/>
                </a:lnTo>
                <a:lnTo>
                  <a:pt x="19218" y="292926"/>
                </a:lnTo>
                <a:lnTo>
                  <a:pt x="41938" y="326756"/>
                </a:lnTo>
                <a:lnTo>
                  <a:pt x="72240" y="357068"/>
                </a:lnTo>
                <a:lnTo>
                  <a:pt x="109256" y="383247"/>
                </a:lnTo>
                <a:lnTo>
                  <a:pt x="152117" y="404678"/>
                </a:lnTo>
                <a:lnTo>
                  <a:pt x="199955" y="420747"/>
                </a:lnTo>
                <a:lnTo>
                  <a:pt x="251901" y="430839"/>
                </a:lnTo>
                <a:lnTo>
                  <a:pt x="307085" y="434340"/>
                </a:lnTo>
                <a:lnTo>
                  <a:pt x="362270" y="430839"/>
                </a:lnTo>
                <a:lnTo>
                  <a:pt x="414216" y="420747"/>
                </a:lnTo>
                <a:lnTo>
                  <a:pt x="462054" y="404678"/>
                </a:lnTo>
                <a:lnTo>
                  <a:pt x="504915" y="383247"/>
                </a:lnTo>
                <a:lnTo>
                  <a:pt x="541931" y="357068"/>
                </a:lnTo>
                <a:lnTo>
                  <a:pt x="572233" y="326756"/>
                </a:lnTo>
                <a:lnTo>
                  <a:pt x="594953" y="292926"/>
                </a:lnTo>
                <a:lnTo>
                  <a:pt x="609222" y="256192"/>
                </a:lnTo>
                <a:lnTo>
                  <a:pt x="614171" y="217170"/>
                </a:lnTo>
                <a:lnTo>
                  <a:pt x="609222" y="178147"/>
                </a:lnTo>
                <a:lnTo>
                  <a:pt x="594953" y="141413"/>
                </a:lnTo>
                <a:lnTo>
                  <a:pt x="572233" y="107583"/>
                </a:lnTo>
                <a:lnTo>
                  <a:pt x="541931" y="77271"/>
                </a:lnTo>
                <a:lnTo>
                  <a:pt x="504915" y="51092"/>
                </a:lnTo>
                <a:lnTo>
                  <a:pt x="462054" y="29661"/>
                </a:lnTo>
                <a:lnTo>
                  <a:pt x="414216" y="13592"/>
                </a:lnTo>
                <a:lnTo>
                  <a:pt x="362270" y="3500"/>
                </a:lnTo>
                <a:lnTo>
                  <a:pt x="30708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31" name="object 16">
            <a:extLst>
              <a:ext uri="{FF2B5EF4-FFF2-40B4-BE49-F238E27FC236}">
                <a16:creationId xmlns:a16="http://schemas.microsoft.com/office/drawing/2014/main" id="{3AE4DF0D-110D-4C73-B946-B3A3D0EC182B}"/>
              </a:ext>
            </a:extLst>
          </p:cNvPr>
          <p:cNvSpPr/>
          <p:nvPr/>
        </p:nvSpPr>
        <p:spPr>
          <a:xfrm>
            <a:off x="1402715" y="2676339"/>
            <a:ext cx="614362" cy="434975"/>
          </a:xfrm>
          <a:custGeom>
            <a:avLst/>
            <a:gdLst/>
            <a:ahLst/>
            <a:cxnLst/>
            <a:rect l="l" t="t" r="r" b="b"/>
            <a:pathLst>
              <a:path w="614680" h="434339">
                <a:moveTo>
                  <a:pt x="0" y="217170"/>
                </a:moveTo>
                <a:lnTo>
                  <a:pt x="4949" y="178147"/>
                </a:lnTo>
                <a:lnTo>
                  <a:pt x="19218" y="141413"/>
                </a:lnTo>
                <a:lnTo>
                  <a:pt x="41938" y="107583"/>
                </a:lnTo>
                <a:lnTo>
                  <a:pt x="72240" y="77271"/>
                </a:lnTo>
                <a:lnTo>
                  <a:pt x="109256" y="51092"/>
                </a:lnTo>
                <a:lnTo>
                  <a:pt x="152117" y="29661"/>
                </a:lnTo>
                <a:lnTo>
                  <a:pt x="199955" y="13592"/>
                </a:lnTo>
                <a:lnTo>
                  <a:pt x="251901" y="3500"/>
                </a:lnTo>
                <a:lnTo>
                  <a:pt x="307085" y="0"/>
                </a:lnTo>
                <a:lnTo>
                  <a:pt x="362270" y="3500"/>
                </a:lnTo>
                <a:lnTo>
                  <a:pt x="414216" y="13592"/>
                </a:lnTo>
                <a:lnTo>
                  <a:pt x="462054" y="29661"/>
                </a:lnTo>
                <a:lnTo>
                  <a:pt x="504915" y="51092"/>
                </a:lnTo>
                <a:lnTo>
                  <a:pt x="541931" y="77271"/>
                </a:lnTo>
                <a:lnTo>
                  <a:pt x="572233" y="107583"/>
                </a:lnTo>
                <a:lnTo>
                  <a:pt x="594953" y="141413"/>
                </a:lnTo>
                <a:lnTo>
                  <a:pt x="609222" y="178147"/>
                </a:lnTo>
                <a:lnTo>
                  <a:pt x="614171" y="217170"/>
                </a:lnTo>
                <a:lnTo>
                  <a:pt x="609222" y="256192"/>
                </a:lnTo>
                <a:lnTo>
                  <a:pt x="594953" y="292926"/>
                </a:lnTo>
                <a:lnTo>
                  <a:pt x="572233" y="326756"/>
                </a:lnTo>
                <a:lnTo>
                  <a:pt x="541931" y="357068"/>
                </a:lnTo>
                <a:lnTo>
                  <a:pt x="504915" y="383247"/>
                </a:lnTo>
                <a:lnTo>
                  <a:pt x="462054" y="404678"/>
                </a:lnTo>
                <a:lnTo>
                  <a:pt x="414216" y="420747"/>
                </a:lnTo>
                <a:lnTo>
                  <a:pt x="362270" y="430839"/>
                </a:lnTo>
                <a:lnTo>
                  <a:pt x="307085" y="434340"/>
                </a:lnTo>
                <a:lnTo>
                  <a:pt x="251901" y="430839"/>
                </a:lnTo>
                <a:lnTo>
                  <a:pt x="199955" y="420747"/>
                </a:lnTo>
                <a:lnTo>
                  <a:pt x="152117" y="404678"/>
                </a:lnTo>
                <a:lnTo>
                  <a:pt x="109256" y="383247"/>
                </a:lnTo>
                <a:lnTo>
                  <a:pt x="72240" y="357068"/>
                </a:lnTo>
                <a:lnTo>
                  <a:pt x="41938" y="326756"/>
                </a:lnTo>
                <a:lnTo>
                  <a:pt x="19218" y="292926"/>
                </a:lnTo>
                <a:lnTo>
                  <a:pt x="4949" y="256192"/>
                </a:lnTo>
                <a:lnTo>
                  <a:pt x="0" y="217170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33" name="object 17">
            <a:extLst>
              <a:ext uri="{FF2B5EF4-FFF2-40B4-BE49-F238E27FC236}">
                <a16:creationId xmlns:a16="http://schemas.microsoft.com/office/drawing/2014/main" id="{E549B6BE-2DFD-4475-B59A-FFB10ABBA221}"/>
              </a:ext>
            </a:extLst>
          </p:cNvPr>
          <p:cNvSpPr txBox="1"/>
          <p:nvPr/>
        </p:nvSpPr>
        <p:spPr>
          <a:xfrm>
            <a:off x="1501140" y="2809689"/>
            <a:ext cx="446087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solidFill>
                  <a:srgbClr val="FFFFFF"/>
                </a:solidFill>
                <a:ea typeface="微软雅黑" panose="020B0503020204020204" pitchFamily="34" charset="-122"/>
              </a:rPr>
              <a:t>1956</a:t>
            </a:r>
            <a:endParaRPr lang="zh-CN" altLang="zh-CN" sz="1400" b="1" dirty="0">
              <a:ea typeface="微软雅黑" panose="020B0503020204020204" pitchFamily="34" charset="-122"/>
            </a:endParaRPr>
          </a:p>
        </p:txBody>
      </p:sp>
      <p:sp>
        <p:nvSpPr>
          <p:cNvPr id="135" name="object 18">
            <a:extLst>
              <a:ext uri="{FF2B5EF4-FFF2-40B4-BE49-F238E27FC236}">
                <a16:creationId xmlns:a16="http://schemas.microsoft.com/office/drawing/2014/main" id="{95DE5CAC-E31D-4A1E-B690-EC7981DCB6B9}"/>
              </a:ext>
            </a:extLst>
          </p:cNvPr>
          <p:cNvSpPr/>
          <p:nvPr/>
        </p:nvSpPr>
        <p:spPr>
          <a:xfrm>
            <a:off x="2728277" y="2695389"/>
            <a:ext cx="536575" cy="369887"/>
          </a:xfrm>
          <a:custGeom>
            <a:avLst/>
            <a:gdLst/>
            <a:ahLst/>
            <a:cxnLst/>
            <a:rect l="l" t="t" r="r" b="b"/>
            <a:pathLst>
              <a:path w="536575" h="370839">
                <a:moveTo>
                  <a:pt x="268224" y="0"/>
                </a:moveTo>
                <a:lnTo>
                  <a:pt x="214183" y="3763"/>
                </a:lnTo>
                <a:lnTo>
                  <a:pt x="163841" y="14555"/>
                </a:lnTo>
                <a:lnTo>
                  <a:pt x="118281" y="31631"/>
                </a:lnTo>
                <a:lnTo>
                  <a:pt x="78581" y="54244"/>
                </a:lnTo>
                <a:lnTo>
                  <a:pt x="45822" y="81650"/>
                </a:lnTo>
                <a:lnTo>
                  <a:pt x="21085" y="113103"/>
                </a:lnTo>
                <a:lnTo>
                  <a:pt x="5451" y="147857"/>
                </a:lnTo>
                <a:lnTo>
                  <a:pt x="0" y="185166"/>
                </a:lnTo>
                <a:lnTo>
                  <a:pt x="5451" y="222474"/>
                </a:lnTo>
                <a:lnTo>
                  <a:pt x="21085" y="257228"/>
                </a:lnTo>
                <a:lnTo>
                  <a:pt x="45822" y="288681"/>
                </a:lnTo>
                <a:lnTo>
                  <a:pt x="78581" y="316087"/>
                </a:lnTo>
                <a:lnTo>
                  <a:pt x="118281" y="338700"/>
                </a:lnTo>
                <a:lnTo>
                  <a:pt x="163841" y="355776"/>
                </a:lnTo>
                <a:lnTo>
                  <a:pt x="214183" y="366568"/>
                </a:lnTo>
                <a:lnTo>
                  <a:pt x="268224" y="370332"/>
                </a:lnTo>
                <a:lnTo>
                  <a:pt x="322264" y="366568"/>
                </a:lnTo>
                <a:lnTo>
                  <a:pt x="372606" y="355776"/>
                </a:lnTo>
                <a:lnTo>
                  <a:pt x="418166" y="338700"/>
                </a:lnTo>
                <a:lnTo>
                  <a:pt x="457866" y="316087"/>
                </a:lnTo>
                <a:lnTo>
                  <a:pt x="490625" y="288681"/>
                </a:lnTo>
                <a:lnTo>
                  <a:pt x="515362" y="257228"/>
                </a:lnTo>
                <a:lnTo>
                  <a:pt x="530996" y="222474"/>
                </a:lnTo>
                <a:lnTo>
                  <a:pt x="536448" y="185166"/>
                </a:lnTo>
                <a:lnTo>
                  <a:pt x="530996" y="147857"/>
                </a:lnTo>
                <a:lnTo>
                  <a:pt x="515362" y="113103"/>
                </a:lnTo>
                <a:lnTo>
                  <a:pt x="490625" y="81650"/>
                </a:lnTo>
                <a:lnTo>
                  <a:pt x="457866" y="54244"/>
                </a:lnTo>
                <a:lnTo>
                  <a:pt x="418166" y="31631"/>
                </a:lnTo>
                <a:lnTo>
                  <a:pt x="372606" y="14555"/>
                </a:lnTo>
                <a:lnTo>
                  <a:pt x="322264" y="3763"/>
                </a:lnTo>
                <a:lnTo>
                  <a:pt x="2682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37" name="object 19">
            <a:extLst>
              <a:ext uri="{FF2B5EF4-FFF2-40B4-BE49-F238E27FC236}">
                <a16:creationId xmlns:a16="http://schemas.microsoft.com/office/drawing/2014/main" id="{46A4DBB7-F979-4B02-8964-8817D5D252E9}"/>
              </a:ext>
            </a:extLst>
          </p:cNvPr>
          <p:cNvSpPr/>
          <p:nvPr/>
        </p:nvSpPr>
        <p:spPr>
          <a:xfrm>
            <a:off x="2728277" y="2695389"/>
            <a:ext cx="536575" cy="369887"/>
          </a:xfrm>
          <a:custGeom>
            <a:avLst/>
            <a:gdLst/>
            <a:ahLst/>
            <a:cxnLst/>
            <a:rect l="l" t="t" r="r" b="b"/>
            <a:pathLst>
              <a:path w="536575" h="370839">
                <a:moveTo>
                  <a:pt x="0" y="185166"/>
                </a:moveTo>
                <a:lnTo>
                  <a:pt x="21085" y="113103"/>
                </a:lnTo>
                <a:lnTo>
                  <a:pt x="45822" y="81650"/>
                </a:lnTo>
                <a:lnTo>
                  <a:pt x="78581" y="54244"/>
                </a:lnTo>
                <a:lnTo>
                  <a:pt x="118281" y="31631"/>
                </a:lnTo>
                <a:lnTo>
                  <a:pt x="163841" y="14555"/>
                </a:lnTo>
                <a:lnTo>
                  <a:pt x="214183" y="3763"/>
                </a:lnTo>
                <a:lnTo>
                  <a:pt x="268224" y="0"/>
                </a:lnTo>
                <a:lnTo>
                  <a:pt x="322264" y="3763"/>
                </a:lnTo>
                <a:lnTo>
                  <a:pt x="372606" y="14555"/>
                </a:lnTo>
                <a:lnTo>
                  <a:pt x="418166" y="31631"/>
                </a:lnTo>
                <a:lnTo>
                  <a:pt x="457866" y="54244"/>
                </a:lnTo>
                <a:lnTo>
                  <a:pt x="490625" y="81650"/>
                </a:lnTo>
                <a:lnTo>
                  <a:pt x="515362" y="113103"/>
                </a:lnTo>
                <a:lnTo>
                  <a:pt x="530996" y="147857"/>
                </a:lnTo>
                <a:lnTo>
                  <a:pt x="536448" y="185166"/>
                </a:lnTo>
                <a:lnTo>
                  <a:pt x="530996" y="222474"/>
                </a:lnTo>
                <a:lnTo>
                  <a:pt x="515362" y="257228"/>
                </a:lnTo>
                <a:lnTo>
                  <a:pt x="490625" y="288681"/>
                </a:lnTo>
                <a:lnTo>
                  <a:pt x="457866" y="316087"/>
                </a:lnTo>
                <a:lnTo>
                  <a:pt x="418166" y="338700"/>
                </a:lnTo>
                <a:lnTo>
                  <a:pt x="372606" y="355776"/>
                </a:lnTo>
                <a:lnTo>
                  <a:pt x="322264" y="366568"/>
                </a:lnTo>
                <a:lnTo>
                  <a:pt x="268224" y="370332"/>
                </a:lnTo>
                <a:lnTo>
                  <a:pt x="214183" y="366568"/>
                </a:lnTo>
                <a:lnTo>
                  <a:pt x="163841" y="355776"/>
                </a:lnTo>
                <a:lnTo>
                  <a:pt x="118281" y="338700"/>
                </a:lnTo>
                <a:lnTo>
                  <a:pt x="78581" y="316087"/>
                </a:lnTo>
                <a:lnTo>
                  <a:pt x="45822" y="288681"/>
                </a:lnTo>
                <a:lnTo>
                  <a:pt x="21085" y="257228"/>
                </a:lnTo>
                <a:lnTo>
                  <a:pt x="5451" y="222474"/>
                </a:lnTo>
                <a:lnTo>
                  <a:pt x="0" y="185166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356EE990-8081-467E-9622-CCD3DA9B17B5}"/>
              </a:ext>
            </a:extLst>
          </p:cNvPr>
          <p:cNvSpPr txBox="1"/>
          <p:nvPr/>
        </p:nvSpPr>
        <p:spPr>
          <a:xfrm>
            <a:off x="2794952" y="2777939"/>
            <a:ext cx="447675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1974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141" name="object 21">
            <a:extLst>
              <a:ext uri="{FF2B5EF4-FFF2-40B4-BE49-F238E27FC236}">
                <a16:creationId xmlns:a16="http://schemas.microsoft.com/office/drawing/2014/main" id="{DA8ABCF5-9E64-4071-9D7C-1DFAF73D41AD}"/>
              </a:ext>
            </a:extLst>
          </p:cNvPr>
          <p:cNvSpPr/>
          <p:nvPr/>
        </p:nvSpPr>
        <p:spPr>
          <a:xfrm>
            <a:off x="3872865" y="2708089"/>
            <a:ext cx="555625" cy="341312"/>
          </a:xfrm>
          <a:custGeom>
            <a:avLst/>
            <a:gdLst/>
            <a:ahLst/>
            <a:cxnLst/>
            <a:rect l="l" t="t" r="r" b="b"/>
            <a:pathLst>
              <a:path w="556260" h="340360">
                <a:moveTo>
                  <a:pt x="278129" y="0"/>
                </a:moveTo>
                <a:lnTo>
                  <a:pt x="222059" y="3452"/>
                </a:lnTo>
                <a:lnTo>
                  <a:pt x="169842" y="13352"/>
                </a:lnTo>
                <a:lnTo>
                  <a:pt x="122597" y="29019"/>
                </a:lnTo>
                <a:lnTo>
                  <a:pt x="81438" y="49768"/>
                </a:lnTo>
                <a:lnTo>
                  <a:pt x="47483" y="74916"/>
                </a:lnTo>
                <a:lnTo>
                  <a:pt x="21847" y="103780"/>
                </a:lnTo>
                <a:lnTo>
                  <a:pt x="0" y="169925"/>
                </a:lnTo>
                <a:lnTo>
                  <a:pt x="5648" y="204173"/>
                </a:lnTo>
                <a:lnTo>
                  <a:pt x="47483" y="264935"/>
                </a:lnTo>
                <a:lnTo>
                  <a:pt x="81438" y="290083"/>
                </a:lnTo>
                <a:lnTo>
                  <a:pt x="122597" y="310832"/>
                </a:lnTo>
                <a:lnTo>
                  <a:pt x="169842" y="326499"/>
                </a:lnTo>
                <a:lnTo>
                  <a:pt x="222059" y="336399"/>
                </a:lnTo>
                <a:lnTo>
                  <a:pt x="278129" y="339851"/>
                </a:lnTo>
                <a:lnTo>
                  <a:pt x="334200" y="336399"/>
                </a:lnTo>
                <a:lnTo>
                  <a:pt x="386417" y="326499"/>
                </a:lnTo>
                <a:lnTo>
                  <a:pt x="433662" y="310832"/>
                </a:lnTo>
                <a:lnTo>
                  <a:pt x="474821" y="290083"/>
                </a:lnTo>
                <a:lnTo>
                  <a:pt x="508776" y="264935"/>
                </a:lnTo>
                <a:lnTo>
                  <a:pt x="534412" y="236071"/>
                </a:lnTo>
                <a:lnTo>
                  <a:pt x="556259" y="169925"/>
                </a:lnTo>
                <a:lnTo>
                  <a:pt x="550611" y="135678"/>
                </a:lnTo>
                <a:lnTo>
                  <a:pt x="508776" y="74916"/>
                </a:lnTo>
                <a:lnTo>
                  <a:pt x="474821" y="49768"/>
                </a:lnTo>
                <a:lnTo>
                  <a:pt x="433662" y="29019"/>
                </a:lnTo>
                <a:lnTo>
                  <a:pt x="386417" y="13352"/>
                </a:lnTo>
                <a:lnTo>
                  <a:pt x="334200" y="3452"/>
                </a:lnTo>
                <a:lnTo>
                  <a:pt x="27812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43" name="object 22">
            <a:extLst>
              <a:ext uri="{FF2B5EF4-FFF2-40B4-BE49-F238E27FC236}">
                <a16:creationId xmlns:a16="http://schemas.microsoft.com/office/drawing/2014/main" id="{F17D5A03-9C69-4F4E-83D6-B1F314FFB56B}"/>
              </a:ext>
            </a:extLst>
          </p:cNvPr>
          <p:cNvSpPr/>
          <p:nvPr/>
        </p:nvSpPr>
        <p:spPr>
          <a:xfrm>
            <a:off x="3872865" y="2708089"/>
            <a:ext cx="555625" cy="341312"/>
          </a:xfrm>
          <a:custGeom>
            <a:avLst/>
            <a:gdLst/>
            <a:ahLst/>
            <a:cxnLst/>
            <a:rect l="l" t="t" r="r" b="b"/>
            <a:pathLst>
              <a:path w="556260" h="340360">
                <a:moveTo>
                  <a:pt x="0" y="169925"/>
                </a:moveTo>
                <a:lnTo>
                  <a:pt x="21847" y="103780"/>
                </a:lnTo>
                <a:lnTo>
                  <a:pt x="47483" y="74916"/>
                </a:lnTo>
                <a:lnTo>
                  <a:pt x="81438" y="49768"/>
                </a:lnTo>
                <a:lnTo>
                  <a:pt x="122597" y="29019"/>
                </a:lnTo>
                <a:lnTo>
                  <a:pt x="169842" y="13352"/>
                </a:lnTo>
                <a:lnTo>
                  <a:pt x="222059" y="3452"/>
                </a:lnTo>
                <a:lnTo>
                  <a:pt x="278129" y="0"/>
                </a:lnTo>
                <a:lnTo>
                  <a:pt x="334200" y="3452"/>
                </a:lnTo>
                <a:lnTo>
                  <a:pt x="386417" y="13352"/>
                </a:lnTo>
                <a:lnTo>
                  <a:pt x="433662" y="29019"/>
                </a:lnTo>
                <a:lnTo>
                  <a:pt x="474821" y="49768"/>
                </a:lnTo>
                <a:lnTo>
                  <a:pt x="508776" y="74916"/>
                </a:lnTo>
                <a:lnTo>
                  <a:pt x="534412" y="103780"/>
                </a:lnTo>
                <a:lnTo>
                  <a:pt x="556259" y="169925"/>
                </a:lnTo>
                <a:lnTo>
                  <a:pt x="550611" y="204173"/>
                </a:lnTo>
                <a:lnTo>
                  <a:pt x="508776" y="264935"/>
                </a:lnTo>
                <a:lnTo>
                  <a:pt x="474821" y="290083"/>
                </a:lnTo>
                <a:lnTo>
                  <a:pt x="433662" y="310832"/>
                </a:lnTo>
                <a:lnTo>
                  <a:pt x="386417" y="326499"/>
                </a:lnTo>
                <a:lnTo>
                  <a:pt x="334200" y="336399"/>
                </a:lnTo>
                <a:lnTo>
                  <a:pt x="278129" y="339851"/>
                </a:lnTo>
                <a:lnTo>
                  <a:pt x="222059" y="336399"/>
                </a:lnTo>
                <a:lnTo>
                  <a:pt x="169842" y="326499"/>
                </a:lnTo>
                <a:lnTo>
                  <a:pt x="122597" y="310832"/>
                </a:lnTo>
                <a:lnTo>
                  <a:pt x="81438" y="290083"/>
                </a:lnTo>
                <a:lnTo>
                  <a:pt x="47483" y="264935"/>
                </a:lnTo>
                <a:lnTo>
                  <a:pt x="21847" y="236071"/>
                </a:lnTo>
                <a:lnTo>
                  <a:pt x="0" y="16992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45" name="object 23">
            <a:extLst>
              <a:ext uri="{FF2B5EF4-FFF2-40B4-BE49-F238E27FC236}">
                <a16:creationId xmlns:a16="http://schemas.microsoft.com/office/drawing/2014/main" id="{C09AE092-F6A2-494F-A3FA-BF3EF75B73E4}"/>
              </a:ext>
            </a:extLst>
          </p:cNvPr>
          <p:cNvSpPr txBox="1"/>
          <p:nvPr/>
        </p:nvSpPr>
        <p:spPr>
          <a:xfrm>
            <a:off x="3934777" y="2782701"/>
            <a:ext cx="447675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1980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147" name="object 24">
            <a:extLst>
              <a:ext uri="{FF2B5EF4-FFF2-40B4-BE49-F238E27FC236}">
                <a16:creationId xmlns:a16="http://schemas.microsoft.com/office/drawing/2014/main" id="{BFA1D889-DE4A-4BB9-B39B-462A77D0F2C5}"/>
              </a:ext>
            </a:extLst>
          </p:cNvPr>
          <p:cNvSpPr/>
          <p:nvPr/>
        </p:nvSpPr>
        <p:spPr>
          <a:xfrm>
            <a:off x="5381625" y="2687451"/>
            <a:ext cx="560387" cy="371475"/>
          </a:xfrm>
          <a:custGeom>
            <a:avLst/>
            <a:gdLst/>
            <a:ahLst/>
            <a:cxnLst/>
            <a:rect l="l" t="t" r="r" b="b"/>
            <a:pathLst>
              <a:path w="561340" h="370839">
                <a:moveTo>
                  <a:pt x="280415" y="0"/>
                </a:moveTo>
                <a:lnTo>
                  <a:pt x="223918" y="3763"/>
                </a:lnTo>
                <a:lnTo>
                  <a:pt x="171289" y="14555"/>
                </a:lnTo>
                <a:lnTo>
                  <a:pt x="123657" y="31631"/>
                </a:lnTo>
                <a:lnTo>
                  <a:pt x="82153" y="54244"/>
                </a:lnTo>
                <a:lnTo>
                  <a:pt x="47905" y="81650"/>
                </a:lnTo>
                <a:lnTo>
                  <a:pt x="22044" y="113103"/>
                </a:lnTo>
                <a:lnTo>
                  <a:pt x="5699" y="147857"/>
                </a:lnTo>
                <a:lnTo>
                  <a:pt x="0" y="185165"/>
                </a:lnTo>
                <a:lnTo>
                  <a:pt x="5699" y="222474"/>
                </a:lnTo>
                <a:lnTo>
                  <a:pt x="22044" y="257228"/>
                </a:lnTo>
                <a:lnTo>
                  <a:pt x="47905" y="288681"/>
                </a:lnTo>
                <a:lnTo>
                  <a:pt x="82153" y="316087"/>
                </a:lnTo>
                <a:lnTo>
                  <a:pt x="123657" y="338700"/>
                </a:lnTo>
                <a:lnTo>
                  <a:pt x="171289" y="355776"/>
                </a:lnTo>
                <a:lnTo>
                  <a:pt x="223918" y="366568"/>
                </a:lnTo>
                <a:lnTo>
                  <a:pt x="280415" y="370331"/>
                </a:lnTo>
                <a:lnTo>
                  <a:pt x="336913" y="366568"/>
                </a:lnTo>
                <a:lnTo>
                  <a:pt x="389542" y="355776"/>
                </a:lnTo>
                <a:lnTo>
                  <a:pt x="437174" y="338700"/>
                </a:lnTo>
                <a:lnTo>
                  <a:pt x="478678" y="316087"/>
                </a:lnTo>
                <a:lnTo>
                  <a:pt x="512926" y="288681"/>
                </a:lnTo>
                <a:lnTo>
                  <a:pt x="538787" y="257228"/>
                </a:lnTo>
                <a:lnTo>
                  <a:pt x="555132" y="222474"/>
                </a:lnTo>
                <a:lnTo>
                  <a:pt x="560831" y="185165"/>
                </a:lnTo>
                <a:lnTo>
                  <a:pt x="555132" y="147857"/>
                </a:lnTo>
                <a:lnTo>
                  <a:pt x="538787" y="113103"/>
                </a:lnTo>
                <a:lnTo>
                  <a:pt x="512926" y="81650"/>
                </a:lnTo>
                <a:lnTo>
                  <a:pt x="478678" y="54244"/>
                </a:lnTo>
                <a:lnTo>
                  <a:pt x="437174" y="31631"/>
                </a:lnTo>
                <a:lnTo>
                  <a:pt x="389542" y="14555"/>
                </a:lnTo>
                <a:lnTo>
                  <a:pt x="336913" y="3763"/>
                </a:lnTo>
                <a:lnTo>
                  <a:pt x="28041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49" name="object 25">
            <a:extLst>
              <a:ext uri="{FF2B5EF4-FFF2-40B4-BE49-F238E27FC236}">
                <a16:creationId xmlns:a16="http://schemas.microsoft.com/office/drawing/2014/main" id="{68E9D9BC-5326-4D84-A1D9-B5E1D7F6800F}"/>
              </a:ext>
            </a:extLst>
          </p:cNvPr>
          <p:cNvSpPr/>
          <p:nvPr/>
        </p:nvSpPr>
        <p:spPr>
          <a:xfrm>
            <a:off x="5381625" y="2687451"/>
            <a:ext cx="560387" cy="371475"/>
          </a:xfrm>
          <a:custGeom>
            <a:avLst/>
            <a:gdLst/>
            <a:ahLst/>
            <a:cxnLst/>
            <a:rect l="l" t="t" r="r" b="b"/>
            <a:pathLst>
              <a:path w="561340" h="370839">
                <a:moveTo>
                  <a:pt x="0" y="185165"/>
                </a:moveTo>
                <a:lnTo>
                  <a:pt x="22044" y="113103"/>
                </a:lnTo>
                <a:lnTo>
                  <a:pt x="47905" y="81650"/>
                </a:lnTo>
                <a:lnTo>
                  <a:pt x="82153" y="54244"/>
                </a:lnTo>
                <a:lnTo>
                  <a:pt x="123657" y="31631"/>
                </a:lnTo>
                <a:lnTo>
                  <a:pt x="171289" y="14555"/>
                </a:lnTo>
                <a:lnTo>
                  <a:pt x="223918" y="3763"/>
                </a:lnTo>
                <a:lnTo>
                  <a:pt x="280415" y="0"/>
                </a:lnTo>
                <a:lnTo>
                  <a:pt x="336913" y="3763"/>
                </a:lnTo>
                <a:lnTo>
                  <a:pt x="389542" y="14555"/>
                </a:lnTo>
                <a:lnTo>
                  <a:pt x="437174" y="31631"/>
                </a:lnTo>
                <a:lnTo>
                  <a:pt x="478678" y="54244"/>
                </a:lnTo>
                <a:lnTo>
                  <a:pt x="512926" y="81650"/>
                </a:lnTo>
                <a:lnTo>
                  <a:pt x="538787" y="113103"/>
                </a:lnTo>
                <a:lnTo>
                  <a:pt x="555132" y="147857"/>
                </a:lnTo>
                <a:lnTo>
                  <a:pt x="560831" y="185165"/>
                </a:lnTo>
                <a:lnTo>
                  <a:pt x="555132" y="222474"/>
                </a:lnTo>
                <a:lnTo>
                  <a:pt x="538787" y="257228"/>
                </a:lnTo>
                <a:lnTo>
                  <a:pt x="512926" y="288681"/>
                </a:lnTo>
                <a:lnTo>
                  <a:pt x="478678" y="316087"/>
                </a:lnTo>
                <a:lnTo>
                  <a:pt x="437174" y="338700"/>
                </a:lnTo>
                <a:lnTo>
                  <a:pt x="389542" y="355776"/>
                </a:lnTo>
                <a:lnTo>
                  <a:pt x="336913" y="366568"/>
                </a:lnTo>
                <a:lnTo>
                  <a:pt x="280415" y="370331"/>
                </a:lnTo>
                <a:lnTo>
                  <a:pt x="223918" y="366568"/>
                </a:lnTo>
                <a:lnTo>
                  <a:pt x="171289" y="355776"/>
                </a:lnTo>
                <a:lnTo>
                  <a:pt x="123657" y="338700"/>
                </a:lnTo>
                <a:lnTo>
                  <a:pt x="82153" y="316087"/>
                </a:lnTo>
                <a:lnTo>
                  <a:pt x="47905" y="288681"/>
                </a:lnTo>
                <a:lnTo>
                  <a:pt x="22044" y="257228"/>
                </a:lnTo>
                <a:lnTo>
                  <a:pt x="5699" y="222474"/>
                </a:lnTo>
                <a:lnTo>
                  <a:pt x="0" y="18516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51" name="object 26">
            <a:extLst>
              <a:ext uri="{FF2B5EF4-FFF2-40B4-BE49-F238E27FC236}">
                <a16:creationId xmlns:a16="http://schemas.microsoft.com/office/drawing/2014/main" id="{0548D32A-AC83-47CD-B884-7FE986F53B63}"/>
              </a:ext>
            </a:extLst>
          </p:cNvPr>
          <p:cNvSpPr txBox="1"/>
          <p:nvPr/>
        </p:nvSpPr>
        <p:spPr>
          <a:xfrm>
            <a:off x="5464175" y="2773176"/>
            <a:ext cx="4460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1987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153" name="object 27">
            <a:extLst>
              <a:ext uri="{FF2B5EF4-FFF2-40B4-BE49-F238E27FC236}">
                <a16:creationId xmlns:a16="http://schemas.microsoft.com/office/drawing/2014/main" id="{634B2F26-ABA2-4709-903C-3B83BAD6404F}"/>
              </a:ext>
            </a:extLst>
          </p:cNvPr>
          <p:cNvSpPr/>
          <p:nvPr/>
        </p:nvSpPr>
        <p:spPr>
          <a:xfrm>
            <a:off x="6520815" y="2673164"/>
            <a:ext cx="569912" cy="371475"/>
          </a:xfrm>
          <a:custGeom>
            <a:avLst/>
            <a:gdLst/>
            <a:ahLst/>
            <a:cxnLst/>
            <a:rect l="l" t="t" r="r" b="b"/>
            <a:pathLst>
              <a:path w="570229" h="370839">
                <a:moveTo>
                  <a:pt x="284988" y="0"/>
                </a:moveTo>
                <a:lnTo>
                  <a:pt x="227564" y="3763"/>
                </a:lnTo>
                <a:lnTo>
                  <a:pt x="174075" y="14555"/>
                </a:lnTo>
                <a:lnTo>
                  <a:pt x="125666" y="31631"/>
                </a:lnTo>
                <a:lnTo>
                  <a:pt x="83486" y="54244"/>
                </a:lnTo>
                <a:lnTo>
                  <a:pt x="48682" y="81650"/>
                </a:lnTo>
                <a:lnTo>
                  <a:pt x="22401" y="113103"/>
                </a:lnTo>
                <a:lnTo>
                  <a:pt x="5791" y="147857"/>
                </a:lnTo>
                <a:lnTo>
                  <a:pt x="0" y="185165"/>
                </a:lnTo>
                <a:lnTo>
                  <a:pt x="5791" y="222474"/>
                </a:lnTo>
                <a:lnTo>
                  <a:pt x="22401" y="257228"/>
                </a:lnTo>
                <a:lnTo>
                  <a:pt x="48682" y="288681"/>
                </a:lnTo>
                <a:lnTo>
                  <a:pt x="83486" y="316087"/>
                </a:lnTo>
                <a:lnTo>
                  <a:pt x="125666" y="338700"/>
                </a:lnTo>
                <a:lnTo>
                  <a:pt x="174075" y="355776"/>
                </a:lnTo>
                <a:lnTo>
                  <a:pt x="227564" y="366568"/>
                </a:lnTo>
                <a:lnTo>
                  <a:pt x="284988" y="370331"/>
                </a:lnTo>
                <a:lnTo>
                  <a:pt x="342411" y="366568"/>
                </a:lnTo>
                <a:lnTo>
                  <a:pt x="395900" y="355776"/>
                </a:lnTo>
                <a:lnTo>
                  <a:pt x="444309" y="338700"/>
                </a:lnTo>
                <a:lnTo>
                  <a:pt x="486489" y="316087"/>
                </a:lnTo>
                <a:lnTo>
                  <a:pt x="521293" y="288681"/>
                </a:lnTo>
                <a:lnTo>
                  <a:pt x="547574" y="257228"/>
                </a:lnTo>
                <a:lnTo>
                  <a:pt x="564184" y="222474"/>
                </a:lnTo>
                <a:lnTo>
                  <a:pt x="569976" y="185165"/>
                </a:lnTo>
                <a:lnTo>
                  <a:pt x="564184" y="147857"/>
                </a:lnTo>
                <a:lnTo>
                  <a:pt x="547574" y="113103"/>
                </a:lnTo>
                <a:lnTo>
                  <a:pt x="521293" y="81650"/>
                </a:lnTo>
                <a:lnTo>
                  <a:pt x="486489" y="54244"/>
                </a:lnTo>
                <a:lnTo>
                  <a:pt x="444309" y="31631"/>
                </a:lnTo>
                <a:lnTo>
                  <a:pt x="395900" y="14555"/>
                </a:lnTo>
                <a:lnTo>
                  <a:pt x="342411" y="3763"/>
                </a:lnTo>
                <a:lnTo>
                  <a:pt x="28498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55" name="object 28">
            <a:extLst>
              <a:ext uri="{FF2B5EF4-FFF2-40B4-BE49-F238E27FC236}">
                <a16:creationId xmlns:a16="http://schemas.microsoft.com/office/drawing/2014/main" id="{7CF4F942-CBD3-40D5-AECB-A61F6B0E666B}"/>
              </a:ext>
            </a:extLst>
          </p:cNvPr>
          <p:cNvSpPr/>
          <p:nvPr/>
        </p:nvSpPr>
        <p:spPr>
          <a:xfrm>
            <a:off x="6520815" y="2673164"/>
            <a:ext cx="569912" cy="371475"/>
          </a:xfrm>
          <a:custGeom>
            <a:avLst/>
            <a:gdLst/>
            <a:ahLst/>
            <a:cxnLst/>
            <a:rect l="l" t="t" r="r" b="b"/>
            <a:pathLst>
              <a:path w="570229" h="370839">
                <a:moveTo>
                  <a:pt x="0" y="185165"/>
                </a:moveTo>
                <a:lnTo>
                  <a:pt x="22401" y="113103"/>
                </a:lnTo>
                <a:lnTo>
                  <a:pt x="48682" y="81650"/>
                </a:lnTo>
                <a:lnTo>
                  <a:pt x="83486" y="54244"/>
                </a:lnTo>
                <a:lnTo>
                  <a:pt x="125666" y="31631"/>
                </a:lnTo>
                <a:lnTo>
                  <a:pt x="174075" y="14555"/>
                </a:lnTo>
                <a:lnTo>
                  <a:pt x="227564" y="3763"/>
                </a:lnTo>
                <a:lnTo>
                  <a:pt x="284988" y="0"/>
                </a:lnTo>
                <a:lnTo>
                  <a:pt x="342411" y="3763"/>
                </a:lnTo>
                <a:lnTo>
                  <a:pt x="395900" y="14555"/>
                </a:lnTo>
                <a:lnTo>
                  <a:pt x="444309" y="31631"/>
                </a:lnTo>
                <a:lnTo>
                  <a:pt x="486489" y="54244"/>
                </a:lnTo>
                <a:lnTo>
                  <a:pt x="521293" y="81650"/>
                </a:lnTo>
                <a:lnTo>
                  <a:pt x="547574" y="113103"/>
                </a:lnTo>
                <a:lnTo>
                  <a:pt x="564184" y="147857"/>
                </a:lnTo>
                <a:lnTo>
                  <a:pt x="569976" y="185165"/>
                </a:lnTo>
                <a:lnTo>
                  <a:pt x="564184" y="222474"/>
                </a:lnTo>
                <a:lnTo>
                  <a:pt x="547574" y="257228"/>
                </a:lnTo>
                <a:lnTo>
                  <a:pt x="521293" y="288681"/>
                </a:lnTo>
                <a:lnTo>
                  <a:pt x="486489" y="316087"/>
                </a:lnTo>
                <a:lnTo>
                  <a:pt x="444309" y="338700"/>
                </a:lnTo>
                <a:lnTo>
                  <a:pt x="395900" y="355776"/>
                </a:lnTo>
                <a:lnTo>
                  <a:pt x="342411" y="366568"/>
                </a:lnTo>
                <a:lnTo>
                  <a:pt x="284988" y="370331"/>
                </a:lnTo>
                <a:lnTo>
                  <a:pt x="227564" y="366568"/>
                </a:lnTo>
                <a:lnTo>
                  <a:pt x="174075" y="355776"/>
                </a:lnTo>
                <a:lnTo>
                  <a:pt x="125666" y="338700"/>
                </a:lnTo>
                <a:lnTo>
                  <a:pt x="83486" y="316087"/>
                </a:lnTo>
                <a:lnTo>
                  <a:pt x="48682" y="288681"/>
                </a:lnTo>
                <a:lnTo>
                  <a:pt x="22401" y="257228"/>
                </a:lnTo>
                <a:lnTo>
                  <a:pt x="5791" y="222474"/>
                </a:lnTo>
                <a:lnTo>
                  <a:pt x="0" y="185165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57" name="object 29">
            <a:extLst>
              <a:ext uri="{FF2B5EF4-FFF2-40B4-BE49-F238E27FC236}">
                <a16:creationId xmlns:a16="http://schemas.microsoft.com/office/drawing/2014/main" id="{5FEB9482-8B05-4606-985C-EFA51BD0A984}"/>
              </a:ext>
            </a:extLst>
          </p:cNvPr>
          <p:cNvSpPr txBox="1"/>
          <p:nvPr/>
        </p:nvSpPr>
        <p:spPr>
          <a:xfrm>
            <a:off x="6593840" y="2758889"/>
            <a:ext cx="447675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1993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159" name="object 30">
            <a:extLst>
              <a:ext uri="{FF2B5EF4-FFF2-40B4-BE49-F238E27FC236}">
                <a16:creationId xmlns:a16="http://schemas.microsoft.com/office/drawing/2014/main" id="{9414D64F-F1C8-481A-AE55-BD6032DF02EE}"/>
              </a:ext>
            </a:extLst>
          </p:cNvPr>
          <p:cNvSpPr/>
          <p:nvPr/>
        </p:nvSpPr>
        <p:spPr>
          <a:xfrm>
            <a:off x="7540307" y="2708406"/>
            <a:ext cx="609600" cy="371475"/>
          </a:xfrm>
          <a:custGeom>
            <a:avLst/>
            <a:gdLst/>
            <a:ahLst/>
            <a:cxnLst/>
            <a:rect l="l" t="t" r="r" b="b"/>
            <a:pathLst>
              <a:path w="609600" h="370839">
                <a:moveTo>
                  <a:pt x="304800" y="0"/>
                </a:moveTo>
                <a:lnTo>
                  <a:pt x="243389" y="3763"/>
                </a:lnTo>
                <a:lnTo>
                  <a:pt x="186183" y="14555"/>
                </a:lnTo>
                <a:lnTo>
                  <a:pt x="134410" y="31631"/>
                </a:lnTo>
                <a:lnTo>
                  <a:pt x="89296" y="54244"/>
                </a:lnTo>
                <a:lnTo>
                  <a:pt x="52071" y="81650"/>
                </a:lnTo>
                <a:lnTo>
                  <a:pt x="23961" y="113103"/>
                </a:lnTo>
                <a:lnTo>
                  <a:pt x="6194" y="147857"/>
                </a:lnTo>
                <a:lnTo>
                  <a:pt x="0" y="185166"/>
                </a:lnTo>
                <a:lnTo>
                  <a:pt x="6194" y="222474"/>
                </a:lnTo>
                <a:lnTo>
                  <a:pt x="23961" y="257228"/>
                </a:lnTo>
                <a:lnTo>
                  <a:pt x="52071" y="288681"/>
                </a:lnTo>
                <a:lnTo>
                  <a:pt x="89296" y="316087"/>
                </a:lnTo>
                <a:lnTo>
                  <a:pt x="134410" y="338700"/>
                </a:lnTo>
                <a:lnTo>
                  <a:pt x="186183" y="355776"/>
                </a:lnTo>
                <a:lnTo>
                  <a:pt x="243389" y="366568"/>
                </a:lnTo>
                <a:lnTo>
                  <a:pt x="304800" y="370332"/>
                </a:lnTo>
                <a:lnTo>
                  <a:pt x="366210" y="366568"/>
                </a:lnTo>
                <a:lnTo>
                  <a:pt x="423416" y="355776"/>
                </a:lnTo>
                <a:lnTo>
                  <a:pt x="475189" y="338700"/>
                </a:lnTo>
                <a:lnTo>
                  <a:pt x="520303" y="316087"/>
                </a:lnTo>
                <a:lnTo>
                  <a:pt x="557528" y="288681"/>
                </a:lnTo>
                <a:lnTo>
                  <a:pt x="585638" y="257228"/>
                </a:lnTo>
                <a:lnTo>
                  <a:pt x="603405" y="222474"/>
                </a:lnTo>
                <a:lnTo>
                  <a:pt x="609600" y="185166"/>
                </a:lnTo>
                <a:lnTo>
                  <a:pt x="603405" y="147857"/>
                </a:lnTo>
                <a:lnTo>
                  <a:pt x="585638" y="113103"/>
                </a:lnTo>
                <a:lnTo>
                  <a:pt x="557528" y="81650"/>
                </a:lnTo>
                <a:lnTo>
                  <a:pt x="520303" y="54244"/>
                </a:lnTo>
                <a:lnTo>
                  <a:pt x="475189" y="31631"/>
                </a:lnTo>
                <a:lnTo>
                  <a:pt x="423416" y="14555"/>
                </a:lnTo>
                <a:lnTo>
                  <a:pt x="366210" y="3763"/>
                </a:lnTo>
                <a:lnTo>
                  <a:pt x="304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61" name="object 31">
            <a:extLst>
              <a:ext uri="{FF2B5EF4-FFF2-40B4-BE49-F238E27FC236}">
                <a16:creationId xmlns:a16="http://schemas.microsoft.com/office/drawing/2014/main" id="{4E3C2562-7615-4E29-BDCE-8F635358433F}"/>
              </a:ext>
            </a:extLst>
          </p:cNvPr>
          <p:cNvSpPr/>
          <p:nvPr/>
        </p:nvSpPr>
        <p:spPr>
          <a:xfrm>
            <a:off x="7540307" y="2708406"/>
            <a:ext cx="609600" cy="371475"/>
          </a:xfrm>
          <a:custGeom>
            <a:avLst/>
            <a:gdLst/>
            <a:ahLst/>
            <a:cxnLst/>
            <a:rect l="l" t="t" r="r" b="b"/>
            <a:pathLst>
              <a:path w="609600" h="370839">
                <a:moveTo>
                  <a:pt x="0" y="185166"/>
                </a:moveTo>
                <a:lnTo>
                  <a:pt x="23961" y="113103"/>
                </a:lnTo>
                <a:lnTo>
                  <a:pt x="52071" y="81650"/>
                </a:lnTo>
                <a:lnTo>
                  <a:pt x="89296" y="54244"/>
                </a:lnTo>
                <a:lnTo>
                  <a:pt x="134410" y="31631"/>
                </a:lnTo>
                <a:lnTo>
                  <a:pt x="186183" y="14555"/>
                </a:lnTo>
                <a:lnTo>
                  <a:pt x="243389" y="3763"/>
                </a:lnTo>
                <a:lnTo>
                  <a:pt x="304800" y="0"/>
                </a:lnTo>
                <a:lnTo>
                  <a:pt x="366210" y="3763"/>
                </a:lnTo>
                <a:lnTo>
                  <a:pt x="423416" y="14555"/>
                </a:lnTo>
                <a:lnTo>
                  <a:pt x="475189" y="31631"/>
                </a:lnTo>
                <a:lnTo>
                  <a:pt x="520303" y="54244"/>
                </a:lnTo>
                <a:lnTo>
                  <a:pt x="557528" y="81650"/>
                </a:lnTo>
                <a:lnTo>
                  <a:pt x="585638" y="113103"/>
                </a:lnTo>
                <a:lnTo>
                  <a:pt x="603405" y="147857"/>
                </a:lnTo>
                <a:lnTo>
                  <a:pt x="609600" y="185166"/>
                </a:lnTo>
                <a:lnTo>
                  <a:pt x="603405" y="222474"/>
                </a:lnTo>
                <a:lnTo>
                  <a:pt x="585638" y="257228"/>
                </a:lnTo>
                <a:lnTo>
                  <a:pt x="557528" y="288681"/>
                </a:lnTo>
                <a:lnTo>
                  <a:pt x="520303" y="316087"/>
                </a:lnTo>
                <a:lnTo>
                  <a:pt x="475189" y="338700"/>
                </a:lnTo>
                <a:lnTo>
                  <a:pt x="423416" y="355776"/>
                </a:lnTo>
                <a:lnTo>
                  <a:pt x="366210" y="366568"/>
                </a:lnTo>
                <a:lnTo>
                  <a:pt x="304800" y="370332"/>
                </a:lnTo>
                <a:lnTo>
                  <a:pt x="243389" y="366568"/>
                </a:lnTo>
                <a:lnTo>
                  <a:pt x="186183" y="355776"/>
                </a:lnTo>
                <a:lnTo>
                  <a:pt x="134410" y="338700"/>
                </a:lnTo>
                <a:lnTo>
                  <a:pt x="89296" y="316087"/>
                </a:lnTo>
                <a:lnTo>
                  <a:pt x="52071" y="288681"/>
                </a:lnTo>
                <a:lnTo>
                  <a:pt x="23961" y="257228"/>
                </a:lnTo>
                <a:lnTo>
                  <a:pt x="6194" y="222474"/>
                </a:lnTo>
                <a:lnTo>
                  <a:pt x="0" y="185166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163" name="object 32">
            <a:extLst>
              <a:ext uri="{FF2B5EF4-FFF2-40B4-BE49-F238E27FC236}">
                <a16:creationId xmlns:a16="http://schemas.microsoft.com/office/drawing/2014/main" id="{BC1C2DB8-824C-4779-B612-BD3F2F8D8A90}"/>
              </a:ext>
            </a:extLst>
          </p:cNvPr>
          <p:cNvSpPr txBox="1"/>
          <p:nvPr/>
        </p:nvSpPr>
        <p:spPr>
          <a:xfrm>
            <a:off x="7632382" y="2794131"/>
            <a:ext cx="446088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2006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  <p:sp>
        <p:nvSpPr>
          <p:cNvPr id="165" name="object 33">
            <a:extLst>
              <a:ext uri="{FF2B5EF4-FFF2-40B4-BE49-F238E27FC236}">
                <a16:creationId xmlns:a16="http://schemas.microsoft.com/office/drawing/2014/main" id="{E0461707-C08C-4597-9FF5-9B9848202811}"/>
              </a:ext>
            </a:extLst>
          </p:cNvPr>
          <p:cNvSpPr txBox="1"/>
          <p:nvPr/>
        </p:nvSpPr>
        <p:spPr>
          <a:xfrm>
            <a:off x="511175" y="801751"/>
            <a:ext cx="1273175" cy="12567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936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AI的诞生</a:t>
            </a:r>
          </a:p>
          <a:p>
            <a:pPr>
              <a:spcBef>
                <a:spcPts val="1388"/>
              </a:spcBef>
            </a:pPr>
            <a:r>
              <a:rPr lang="zh-CN" altLang="zh-CN" sz="1400" b="1" dirty="0">
                <a:solidFill>
                  <a:srgbClr val="333333"/>
                </a:solidFill>
                <a:ea typeface="微软雅黑" panose="020B0503020204020204" pitchFamily="34" charset="-122"/>
              </a:rPr>
              <a:t>1956达特矛斯  会议，“人工智  能”正式诞生</a:t>
            </a:r>
            <a:endParaRPr lang="zh-CN" altLang="zh-CN" sz="1400" b="1" dirty="0">
              <a:ea typeface="微软雅黑" panose="020B0503020204020204" pitchFamily="34" charset="-122"/>
            </a:endParaRPr>
          </a:p>
        </p:txBody>
      </p:sp>
      <p:sp>
        <p:nvSpPr>
          <p:cNvPr id="167" name="object 34">
            <a:extLst>
              <a:ext uri="{FF2B5EF4-FFF2-40B4-BE49-F238E27FC236}">
                <a16:creationId xmlns:a16="http://schemas.microsoft.com/office/drawing/2014/main" id="{0DD652BC-56DF-4B36-91F4-53AFDCE7F89D}"/>
              </a:ext>
            </a:extLst>
          </p:cNvPr>
          <p:cNvSpPr txBox="1"/>
          <p:nvPr/>
        </p:nvSpPr>
        <p:spPr>
          <a:xfrm>
            <a:off x="423545" y="3614551"/>
            <a:ext cx="1262062" cy="130478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600" b="1" dirty="0">
                <a:ea typeface="微软雅黑" panose="020B0503020204020204" pitchFamily="34" charset="-122"/>
              </a:rPr>
              <a:t>孕育期</a:t>
            </a:r>
          </a:p>
          <a:p>
            <a:pPr algn="ctr">
              <a:lnSpc>
                <a:spcPct val="136000"/>
              </a:lnSpc>
              <a:spcBef>
                <a:spcPts val="550"/>
              </a:spcBef>
            </a:pPr>
            <a:r>
              <a:rPr lang="zh-CN" altLang="zh-CN" sz="1200" b="1" dirty="0">
                <a:ea typeface="微软雅黑" panose="020B0503020204020204" pitchFamily="34" charset="-122"/>
              </a:rPr>
              <a:t>电子计算机  机器翻译与NLP  图灵测试  计算机下棋  早期神经网络</a:t>
            </a:r>
          </a:p>
        </p:txBody>
      </p:sp>
      <p:sp>
        <p:nvSpPr>
          <p:cNvPr id="169" name="object 35">
            <a:extLst>
              <a:ext uri="{FF2B5EF4-FFF2-40B4-BE49-F238E27FC236}">
                <a16:creationId xmlns:a16="http://schemas.microsoft.com/office/drawing/2014/main" id="{5186E7B2-C4E9-4782-8351-99855B73BDA1}"/>
              </a:ext>
            </a:extLst>
          </p:cNvPr>
          <p:cNvSpPr txBox="1"/>
          <p:nvPr/>
        </p:nvSpPr>
        <p:spPr>
          <a:xfrm>
            <a:off x="2171698" y="857827"/>
            <a:ext cx="915988" cy="5847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搜索式推理</a:t>
            </a:r>
          </a:p>
          <a:p>
            <a:pPr>
              <a:spcBef>
                <a:spcPts val="1200"/>
              </a:spcBef>
            </a:pPr>
            <a:r>
              <a:rPr lang="zh-CN" altLang="zh-CN" sz="1400" b="1" dirty="0">
                <a:ea typeface="微软雅黑" panose="020B0503020204020204" pitchFamily="34" charset="-122"/>
              </a:rPr>
              <a:t>聊天机器人</a:t>
            </a:r>
          </a:p>
        </p:txBody>
      </p:sp>
      <p:sp>
        <p:nvSpPr>
          <p:cNvPr id="171" name="object 36">
            <a:extLst>
              <a:ext uri="{FF2B5EF4-FFF2-40B4-BE49-F238E27FC236}">
                <a16:creationId xmlns:a16="http://schemas.microsoft.com/office/drawing/2014/main" id="{84B03BB8-87C4-495D-8810-759490F44F89}"/>
              </a:ext>
            </a:extLst>
          </p:cNvPr>
          <p:cNvSpPr txBox="1"/>
          <p:nvPr/>
        </p:nvSpPr>
        <p:spPr>
          <a:xfrm>
            <a:off x="2255519" y="1629610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乐观思潮</a:t>
            </a:r>
          </a:p>
        </p:txBody>
      </p:sp>
      <p:sp>
        <p:nvSpPr>
          <p:cNvPr id="173" name="object 37">
            <a:extLst>
              <a:ext uri="{FF2B5EF4-FFF2-40B4-BE49-F238E27FC236}">
                <a16:creationId xmlns:a16="http://schemas.microsoft.com/office/drawing/2014/main" id="{5C43CAC5-D629-45B2-AEA4-79B251021783}"/>
              </a:ext>
            </a:extLst>
          </p:cNvPr>
          <p:cNvSpPr txBox="1"/>
          <p:nvPr/>
        </p:nvSpPr>
        <p:spPr>
          <a:xfrm>
            <a:off x="2919095" y="3420537"/>
            <a:ext cx="1271588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476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所有的AI程序  都只是“玩具”</a:t>
            </a:r>
          </a:p>
        </p:txBody>
      </p:sp>
      <p:sp>
        <p:nvSpPr>
          <p:cNvPr id="175" name="object 38">
            <a:extLst>
              <a:ext uri="{FF2B5EF4-FFF2-40B4-BE49-F238E27FC236}">
                <a16:creationId xmlns:a16="http://schemas.microsoft.com/office/drawing/2014/main" id="{9F77D395-444B-4596-9965-2B2B6E85168C}"/>
              </a:ext>
            </a:extLst>
          </p:cNvPr>
          <p:cNvSpPr txBox="1"/>
          <p:nvPr/>
        </p:nvSpPr>
        <p:spPr>
          <a:xfrm>
            <a:off x="3166110" y="3915611"/>
            <a:ext cx="738188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运算能力</a:t>
            </a:r>
          </a:p>
        </p:txBody>
      </p:sp>
      <p:sp>
        <p:nvSpPr>
          <p:cNvPr id="177" name="object 39">
            <a:extLst>
              <a:ext uri="{FF2B5EF4-FFF2-40B4-BE49-F238E27FC236}">
                <a16:creationId xmlns:a16="http://schemas.microsoft.com/office/drawing/2014/main" id="{1F3424AB-E4BA-45BD-A736-0CBDEB77035B}"/>
              </a:ext>
            </a:extLst>
          </p:cNvPr>
          <p:cNvSpPr txBox="1"/>
          <p:nvPr/>
        </p:nvSpPr>
        <p:spPr>
          <a:xfrm>
            <a:off x="3077210" y="4280736"/>
            <a:ext cx="9175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计算复杂性</a:t>
            </a:r>
          </a:p>
        </p:txBody>
      </p:sp>
      <p:sp>
        <p:nvSpPr>
          <p:cNvPr id="179" name="object 40">
            <a:extLst>
              <a:ext uri="{FF2B5EF4-FFF2-40B4-BE49-F238E27FC236}">
                <a16:creationId xmlns:a16="http://schemas.microsoft.com/office/drawing/2014/main" id="{637C423A-3D66-4D5D-9C02-603890545B8A}"/>
              </a:ext>
            </a:extLst>
          </p:cNvPr>
          <p:cNvSpPr txBox="1"/>
          <p:nvPr/>
        </p:nvSpPr>
        <p:spPr>
          <a:xfrm>
            <a:off x="3077210" y="4645861"/>
            <a:ext cx="9175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常识与推理</a:t>
            </a:r>
          </a:p>
        </p:txBody>
      </p:sp>
      <p:sp>
        <p:nvSpPr>
          <p:cNvPr id="181" name="object 41">
            <a:extLst>
              <a:ext uri="{FF2B5EF4-FFF2-40B4-BE49-F238E27FC236}">
                <a16:creationId xmlns:a16="http://schemas.microsoft.com/office/drawing/2014/main" id="{C8B16AE1-6746-404C-A19F-99532594C0BC}"/>
              </a:ext>
            </a:extLst>
          </p:cNvPr>
          <p:cNvSpPr txBox="1"/>
          <p:nvPr/>
        </p:nvSpPr>
        <p:spPr>
          <a:xfrm>
            <a:off x="4649152" y="750105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专家系统</a:t>
            </a:r>
          </a:p>
        </p:txBody>
      </p:sp>
      <p:sp>
        <p:nvSpPr>
          <p:cNvPr id="183" name="object 42">
            <a:extLst>
              <a:ext uri="{FF2B5EF4-FFF2-40B4-BE49-F238E27FC236}">
                <a16:creationId xmlns:a16="http://schemas.microsoft.com/office/drawing/2014/main" id="{47DD9488-6E8D-4894-B17E-51B2ECD9F30F}"/>
              </a:ext>
            </a:extLst>
          </p:cNvPr>
          <p:cNvSpPr txBox="1"/>
          <p:nvPr/>
        </p:nvSpPr>
        <p:spPr>
          <a:xfrm>
            <a:off x="4649152" y="1116818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知识工程</a:t>
            </a:r>
          </a:p>
        </p:txBody>
      </p:sp>
      <p:sp>
        <p:nvSpPr>
          <p:cNvPr id="185" name="object 43">
            <a:extLst>
              <a:ext uri="{FF2B5EF4-FFF2-40B4-BE49-F238E27FC236}">
                <a16:creationId xmlns:a16="http://schemas.microsoft.com/office/drawing/2014/main" id="{0D1787E4-24E7-4B78-83D5-ED34387CA6C8}"/>
              </a:ext>
            </a:extLst>
          </p:cNvPr>
          <p:cNvSpPr txBox="1"/>
          <p:nvPr/>
        </p:nvSpPr>
        <p:spPr>
          <a:xfrm>
            <a:off x="4739640" y="1481943"/>
            <a:ext cx="5603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五代机</a:t>
            </a:r>
          </a:p>
        </p:txBody>
      </p:sp>
      <p:sp>
        <p:nvSpPr>
          <p:cNvPr id="187" name="object 44">
            <a:extLst>
              <a:ext uri="{FF2B5EF4-FFF2-40B4-BE49-F238E27FC236}">
                <a16:creationId xmlns:a16="http://schemas.microsoft.com/office/drawing/2014/main" id="{5900DBFD-01B3-42AD-90D5-6B667F75450B}"/>
              </a:ext>
            </a:extLst>
          </p:cNvPr>
          <p:cNvSpPr txBox="1"/>
          <p:nvPr/>
        </p:nvSpPr>
        <p:spPr>
          <a:xfrm>
            <a:off x="4471352" y="1848655"/>
            <a:ext cx="10953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神经网络重生</a:t>
            </a:r>
          </a:p>
        </p:txBody>
      </p:sp>
      <p:sp>
        <p:nvSpPr>
          <p:cNvPr id="189" name="object 45">
            <a:extLst>
              <a:ext uri="{FF2B5EF4-FFF2-40B4-BE49-F238E27FC236}">
                <a16:creationId xmlns:a16="http://schemas.microsoft.com/office/drawing/2014/main" id="{FBB663AA-FED8-44C2-9DC9-B6EA3AC4A2D8}"/>
              </a:ext>
            </a:extLst>
          </p:cNvPr>
          <p:cNvSpPr txBox="1"/>
          <p:nvPr/>
        </p:nvSpPr>
        <p:spPr>
          <a:xfrm>
            <a:off x="5895656" y="3524702"/>
            <a:ext cx="739775" cy="6911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71000"/>
              </a:lnSpc>
            </a:pPr>
            <a:r>
              <a:rPr lang="zh-CN" altLang="zh-CN" sz="1400" b="1" dirty="0">
                <a:ea typeface="微软雅黑" panose="020B0503020204020204" pitchFamily="34" charset="-122"/>
              </a:rPr>
              <a:t>未达预期  削减投入</a:t>
            </a:r>
          </a:p>
        </p:txBody>
      </p:sp>
      <p:sp>
        <p:nvSpPr>
          <p:cNvPr id="191" name="object 46">
            <a:extLst>
              <a:ext uri="{FF2B5EF4-FFF2-40B4-BE49-F238E27FC236}">
                <a16:creationId xmlns:a16="http://schemas.microsoft.com/office/drawing/2014/main" id="{FF0D47B6-3DD2-475B-BE32-C6764E95466E}"/>
              </a:ext>
            </a:extLst>
          </p:cNvPr>
          <p:cNvSpPr txBox="1"/>
          <p:nvPr/>
        </p:nvSpPr>
        <p:spPr>
          <a:xfrm>
            <a:off x="6862445" y="946599"/>
            <a:ext cx="7381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摩尔定律</a:t>
            </a:r>
          </a:p>
        </p:txBody>
      </p:sp>
      <p:sp>
        <p:nvSpPr>
          <p:cNvPr id="193" name="object 47">
            <a:extLst>
              <a:ext uri="{FF2B5EF4-FFF2-40B4-BE49-F238E27FC236}">
                <a16:creationId xmlns:a16="http://schemas.microsoft.com/office/drawing/2014/main" id="{FAE99EF4-CA8F-4693-A62C-CC88FF6DE8F2}"/>
              </a:ext>
            </a:extLst>
          </p:cNvPr>
          <p:cNvSpPr txBox="1"/>
          <p:nvPr/>
        </p:nvSpPr>
        <p:spPr>
          <a:xfrm>
            <a:off x="6683057" y="1311724"/>
            <a:ext cx="10953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统计机器学习</a:t>
            </a:r>
          </a:p>
        </p:txBody>
      </p:sp>
      <p:sp>
        <p:nvSpPr>
          <p:cNvPr id="195" name="object 48">
            <a:extLst>
              <a:ext uri="{FF2B5EF4-FFF2-40B4-BE49-F238E27FC236}">
                <a16:creationId xmlns:a16="http://schemas.microsoft.com/office/drawing/2014/main" id="{582F8276-F0E5-4197-9A26-DAB31052225A}"/>
              </a:ext>
            </a:extLst>
          </p:cNvPr>
          <p:cNvSpPr txBox="1"/>
          <p:nvPr/>
        </p:nvSpPr>
        <p:spPr>
          <a:xfrm>
            <a:off x="6773545" y="1678436"/>
            <a:ext cx="91598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ea typeface="微软雅黑" panose="020B0503020204020204" pitchFamily="34" charset="-122"/>
              </a:rPr>
              <a:t>AI广泛应用</a:t>
            </a:r>
          </a:p>
        </p:txBody>
      </p:sp>
      <p:sp>
        <p:nvSpPr>
          <p:cNvPr id="197" name="object 49">
            <a:extLst>
              <a:ext uri="{FF2B5EF4-FFF2-40B4-BE49-F238E27FC236}">
                <a16:creationId xmlns:a16="http://schemas.microsoft.com/office/drawing/2014/main" id="{886F9B75-1A65-4D31-8CDB-C45D99A88951}"/>
              </a:ext>
            </a:extLst>
          </p:cNvPr>
          <p:cNvSpPr txBox="1"/>
          <p:nvPr/>
        </p:nvSpPr>
        <p:spPr>
          <a:xfrm>
            <a:off x="7550149" y="3625401"/>
            <a:ext cx="5603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199" name="object 50">
            <a:extLst>
              <a:ext uri="{FF2B5EF4-FFF2-40B4-BE49-F238E27FC236}">
                <a16:creationId xmlns:a16="http://schemas.microsoft.com/office/drawing/2014/main" id="{4D7EB26B-F266-45C0-B3E3-5B7284D84CBD}"/>
              </a:ext>
            </a:extLst>
          </p:cNvPr>
          <p:cNvSpPr txBox="1"/>
          <p:nvPr/>
        </p:nvSpPr>
        <p:spPr>
          <a:xfrm>
            <a:off x="7461249" y="3992114"/>
            <a:ext cx="739775" cy="2143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计算能力</a:t>
            </a:r>
          </a:p>
        </p:txBody>
      </p:sp>
      <p:sp>
        <p:nvSpPr>
          <p:cNvPr id="201" name="object 51">
            <a:extLst>
              <a:ext uri="{FF2B5EF4-FFF2-40B4-BE49-F238E27FC236}">
                <a16:creationId xmlns:a16="http://schemas.microsoft.com/office/drawing/2014/main" id="{8ACA4E01-EECD-4D4B-926B-62CEFD72FE12}"/>
              </a:ext>
            </a:extLst>
          </p:cNvPr>
          <p:cNvSpPr txBox="1"/>
          <p:nvPr/>
        </p:nvSpPr>
        <p:spPr>
          <a:xfrm>
            <a:off x="7461249" y="4419151"/>
            <a:ext cx="739775" cy="2143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应用增多</a:t>
            </a:r>
          </a:p>
        </p:txBody>
      </p:sp>
      <p:sp>
        <p:nvSpPr>
          <p:cNvPr id="203" name="object 52">
            <a:extLst>
              <a:ext uri="{FF2B5EF4-FFF2-40B4-BE49-F238E27FC236}">
                <a16:creationId xmlns:a16="http://schemas.microsoft.com/office/drawing/2014/main" id="{AA590A31-62B9-438D-9346-108BC36930B2}"/>
              </a:ext>
            </a:extLst>
          </p:cNvPr>
          <p:cNvSpPr txBox="1"/>
          <p:nvPr/>
        </p:nvSpPr>
        <p:spPr>
          <a:xfrm>
            <a:off x="8142445" y="1266499"/>
            <a:ext cx="739775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 dirty="0">
                <a:ea typeface="微软雅黑" panose="020B0503020204020204" pitchFamily="34" charset="-122"/>
              </a:rPr>
              <a:t>深度学习</a:t>
            </a:r>
          </a:p>
        </p:txBody>
      </p:sp>
      <p:sp>
        <p:nvSpPr>
          <p:cNvPr id="205" name="object 54">
            <a:extLst>
              <a:ext uri="{FF2B5EF4-FFF2-40B4-BE49-F238E27FC236}">
                <a16:creationId xmlns:a16="http://schemas.microsoft.com/office/drawing/2014/main" id="{EEAE4DE3-62F5-4DB6-B8FD-8C6639519FEF}"/>
              </a:ext>
            </a:extLst>
          </p:cNvPr>
          <p:cNvSpPr/>
          <p:nvPr/>
        </p:nvSpPr>
        <p:spPr>
          <a:xfrm>
            <a:off x="0" y="2322326"/>
            <a:ext cx="936625" cy="5953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207" name="object 56">
            <a:extLst>
              <a:ext uri="{FF2B5EF4-FFF2-40B4-BE49-F238E27FC236}">
                <a16:creationId xmlns:a16="http://schemas.microsoft.com/office/drawing/2014/main" id="{60D17625-377A-4AB9-980A-482973C7F7F5}"/>
              </a:ext>
            </a:extLst>
          </p:cNvPr>
          <p:cNvSpPr/>
          <p:nvPr/>
        </p:nvSpPr>
        <p:spPr>
          <a:xfrm>
            <a:off x="8364220" y="2703326"/>
            <a:ext cx="611187" cy="373063"/>
          </a:xfrm>
          <a:custGeom>
            <a:avLst/>
            <a:gdLst/>
            <a:ahLst/>
            <a:cxnLst/>
            <a:rect l="l" t="t" r="r" b="b"/>
            <a:pathLst>
              <a:path w="611504" h="372110">
                <a:moveTo>
                  <a:pt x="305561" y="0"/>
                </a:moveTo>
                <a:lnTo>
                  <a:pt x="243973" y="3775"/>
                </a:lnTo>
                <a:lnTo>
                  <a:pt x="186612" y="14603"/>
                </a:lnTo>
                <a:lnTo>
                  <a:pt x="134708" y="31738"/>
                </a:lnTo>
                <a:lnTo>
                  <a:pt x="89487" y="54435"/>
                </a:lnTo>
                <a:lnTo>
                  <a:pt x="52178" y="81948"/>
                </a:lnTo>
                <a:lnTo>
                  <a:pt x="24008" y="113532"/>
                </a:lnTo>
                <a:lnTo>
                  <a:pt x="6206" y="148440"/>
                </a:lnTo>
                <a:lnTo>
                  <a:pt x="0" y="185927"/>
                </a:lnTo>
                <a:lnTo>
                  <a:pt x="6206" y="223415"/>
                </a:lnTo>
                <a:lnTo>
                  <a:pt x="24008" y="258323"/>
                </a:lnTo>
                <a:lnTo>
                  <a:pt x="52178" y="289907"/>
                </a:lnTo>
                <a:lnTo>
                  <a:pt x="89487" y="317420"/>
                </a:lnTo>
                <a:lnTo>
                  <a:pt x="134708" y="340117"/>
                </a:lnTo>
                <a:lnTo>
                  <a:pt x="186612" y="357252"/>
                </a:lnTo>
                <a:lnTo>
                  <a:pt x="243973" y="368080"/>
                </a:lnTo>
                <a:lnTo>
                  <a:pt x="305561" y="371856"/>
                </a:lnTo>
                <a:lnTo>
                  <a:pt x="367150" y="368080"/>
                </a:lnTo>
                <a:lnTo>
                  <a:pt x="424511" y="357252"/>
                </a:lnTo>
                <a:lnTo>
                  <a:pt x="476415" y="340117"/>
                </a:lnTo>
                <a:lnTo>
                  <a:pt x="521636" y="317420"/>
                </a:lnTo>
                <a:lnTo>
                  <a:pt x="558945" y="289907"/>
                </a:lnTo>
                <a:lnTo>
                  <a:pt x="587115" y="258323"/>
                </a:lnTo>
                <a:lnTo>
                  <a:pt x="604917" y="223415"/>
                </a:lnTo>
                <a:lnTo>
                  <a:pt x="611124" y="185927"/>
                </a:lnTo>
                <a:lnTo>
                  <a:pt x="604917" y="148440"/>
                </a:lnTo>
                <a:lnTo>
                  <a:pt x="587115" y="113532"/>
                </a:lnTo>
                <a:lnTo>
                  <a:pt x="558945" y="81948"/>
                </a:lnTo>
                <a:lnTo>
                  <a:pt x="521636" y="54435"/>
                </a:lnTo>
                <a:lnTo>
                  <a:pt x="476415" y="31738"/>
                </a:lnTo>
                <a:lnTo>
                  <a:pt x="424511" y="14603"/>
                </a:lnTo>
                <a:lnTo>
                  <a:pt x="367150" y="3775"/>
                </a:lnTo>
                <a:lnTo>
                  <a:pt x="30556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209" name="object 57">
            <a:extLst>
              <a:ext uri="{FF2B5EF4-FFF2-40B4-BE49-F238E27FC236}">
                <a16:creationId xmlns:a16="http://schemas.microsoft.com/office/drawing/2014/main" id="{D07A73B3-7AE3-4616-8B15-D0825151132C}"/>
              </a:ext>
            </a:extLst>
          </p:cNvPr>
          <p:cNvSpPr/>
          <p:nvPr/>
        </p:nvSpPr>
        <p:spPr>
          <a:xfrm>
            <a:off x="8364220" y="2703326"/>
            <a:ext cx="611187" cy="373063"/>
          </a:xfrm>
          <a:custGeom>
            <a:avLst/>
            <a:gdLst/>
            <a:ahLst/>
            <a:cxnLst/>
            <a:rect l="l" t="t" r="r" b="b"/>
            <a:pathLst>
              <a:path w="611504" h="372110">
                <a:moveTo>
                  <a:pt x="0" y="185927"/>
                </a:moveTo>
                <a:lnTo>
                  <a:pt x="24008" y="113532"/>
                </a:lnTo>
                <a:lnTo>
                  <a:pt x="52178" y="81948"/>
                </a:lnTo>
                <a:lnTo>
                  <a:pt x="89487" y="54435"/>
                </a:lnTo>
                <a:lnTo>
                  <a:pt x="134708" y="31738"/>
                </a:lnTo>
                <a:lnTo>
                  <a:pt x="186612" y="14603"/>
                </a:lnTo>
                <a:lnTo>
                  <a:pt x="243973" y="3775"/>
                </a:lnTo>
                <a:lnTo>
                  <a:pt x="305561" y="0"/>
                </a:lnTo>
                <a:lnTo>
                  <a:pt x="367150" y="3775"/>
                </a:lnTo>
                <a:lnTo>
                  <a:pt x="424511" y="14603"/>
                </a:lnTo>
                <a:lnTo>
                  <a:pt x="476415" y="31738"/>
                </a:lnTo>
                <a:lnTo>
                  <a:pt x="521636" y="54435"/>
                </a:lnTo>
                <a:lnTo>
                  <a:pt x="558945" y="81948"/>
                </a:lnTo>
                <a:lnTo>
                  <a:pt x="587115" y="113532"/>
                </a:lnTo>
                <a:lnTo>
                  <a:pt x="604917" y="148440"/>
                </a:lnTo>
                <a:lnTo>
                  <a:pt x="611124" y="185927"/>
                </a:lnTo>
                <a:lnTo>
                  <a:pt x="604917" y="223415"/>
                </a:lnTo>
                <a:lnTo>
                  <a:pt x="587115" y="258323"/>
                </a:lnTo>
                <a:lnTo>
                  <a:pt x="558945" y="289907"/>
                </a:lnTo>
                <a:lnTo>
                  <a:pt x="521636" y="317420"/>
                </a:lnTo>
                <a:lnTo>
                  <a:pt x="476415" y="340117"/>
                </a:lnTo>
                <a:lnTo>
                  <a:pt x="424511" y="357252"/>
                </a:lnTo>
                <a:lnTo>
                  <a:pt x="367150" y="368080"/>
                </a:lnTo>
                <a:lnTo>
                  <a:pt x="305561" y="371856"/>
                </a:lnTo>
                <a:lnTo>
                  <a:pt x="243973" y="368080"/>
                </a:lnTo>
                <a:lnTo>
                  <a:pt x="186612" y="357252"/>
                </a:lnTo>
                <a:lnTo>
                  <a:pt x="134708" y="340117"/>
                </a:lnTo>
                <a:lnTo>
                  <a:pt x="89487" y="317420"/>
                </a:lnTo>
                <a:lnTo>
                  <a:pt x="52178" y="289907"/>
                </a:lnTo>
                <a:lnTo>
                  <a:pt x="24008" y="258323"/>
                </a:lnTo>
                <a:lnTo>
                  <a:pt x="6206" y="223415"/>
                </a:lnTo>
                <a:lnTo>
                  <a:pt x="0" y="185927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b="1">
              <a:latin typeface="+mn-ea"/>
              <a:ea typeface="+mn-ea"/>
            </a:endParaRPr>
          </a:p>
        </p:txBody>
      </p:sp>
      <p:sp>
        <p:nvSpPr>
          <p:cNvPr id="211" name="object 58">
            <a:extLst>
              <a:ext uri="{FF2B5EF4-FFF2-40B4-BE49-F238E27FC236}">
                <a16:creationId xmlns:a16="http://schemas.microsoft.com/office/drawing/2014/main" id="{F2D24013-47F7-4D7D-A32B-24786D17EE97}"/>
              </a:ext>
            </a:extLst>
          </p:cNvPr>
          <p:cNvSpPr txBox="1"/>
          <p:nvPr/>
        </p:nvSpPr>
        <p:spPr>
          <a:xfrm>
            <a:off x="8456295" y="2790639"/>
            <a:ext cx="446087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>
                <a:solidFill>
                  <a:srgbClr val="FFFFFF"/>
                </a:solidFill>
                <a:ea typeface="微软雅黑" panose="020B0503020204020204" pitchFamily="34" charset="-122"/>
              </a:rPr>
              <a:t>2016</a:t>
            </a:r>
            <a:endParaRPr lang="zh-CN" altLang="zh-CN" sz="14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959930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DDE9-F538-4207-9430-603F7790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处于什么阶段？</a:t>
            </a:r>
          </a:p>
        </p:txBody>
      </p:sp>
      <p:pic>
        <p:nvPicPr>
          <p:cNvPr id="5" name="图片 1" descr="C:\Users\Jiming\AppData\Local\Temp\WeChat Files\61f79e0a0726de5b1309a2440fc207cb.jpg">
            <a:extLst>
              <a:ext uri="{FF2B5EF4-FFF2-40B4-BE49-F238E27FC236}">
                <a16:creationId xmlns:a16="http://schemas.microsoft.com/office/drawing/2014/main" id="{06997C16-76FD-4F38-9EBC-C9DB8E5347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94" y="633412"/>
            <a:ext cx="4240212" cy="268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DDE5EB9-E804-47EC-80F6-CEFB3C097F3A}"/>
              </a:ext>
            </a:extLst>
          </p:cNvPr>
          <p:cNvSpPr txBox="1">
            <a:spLocks/>
          </p:cNvSpPr>
          <p:nvPr/>
        </p:nvSpPr>
        <p:spPr>
          <a:xfrm>
            <a:off x="246856" y="3428462"/>
            <a:ext cx="8650287" cy="199231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人工智能相关技术刚刚越过曲线高峰（处于狂热期），是推动透明化身临其境体验技术发展的主要动力</a:t>
            </a:r>
          </a:p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涉及透明化身临其境体验的人本技术（如智能工作空间、互联家庭、增强现实、虚拟现实、脑机接口）是拉动另外两大趋势的前沿技术</a:t>
            </a:r>
          </a:p>
          <a:p>
            <a:pPr algn="just" eaLnBrk="1" hangingPunct="1">
              <a:defRPr/>
            </a:pP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数字平台在曲线上处于快速上升期，其中的量子计算和区块链将在今后</a:t>
            </a:r>
            <a:r>
              <a:rPr lang="en-US" altLang="zh-CN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5—10</a:t>
            </a:r>
            <a:r>
              <a:rPr lang="zh-CN" altLang="en-US" sz="16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年带来变革性的影响</a:t>
            </a:r>
          </a:p>
        </p:txBody>
      </p:sp>
    </p:spTree>
    <p:extLst>
      <p:ext uri="{BB962C8B-B14F-4D97-AF65-F5344CB8AC3E}">
        <p14:creationId xmlns:p14="http://schemas.microsoft.com/office/powerpoint/2010/main" val="1846248157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314488" y="2780418"/>
            <a:ext cx="330090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人工智能的发展现状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5008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0776A-2E6B-4F2D-9997-728159D3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Roadmap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085527-A135-484A-A607-1F06A69E1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>
            <a:fillRect/>
          </a:stretch>
        </p:blipFill>
        <p:spPr bwMode="auto">
          <a:xfrm>
            <a:off x="684908" y="600076"/>
            <a:ext cx="7668517" cy="43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484084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114C1-26C6-40B1-B62C-8B6EC184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你们为什么需要关注人工智能？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219BF0-2276-4CD0-A9F6-330F14B2D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40" y="625475"/>
            <a:ext cx="673424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713610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B2984-561E-408D-B74B-84D8FF3B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人工智能的学科结构</a:t>
            </a:r>
          </a:p>
        </p:txBody>
      </p:sp>
      <p:graphicFrame>
        <p:nvGraphicFramePr>
          <p:cNvPr id="5" name="对象 64515">
            <a:extLst>
              <a:ext uri="{FF2B5EF4-FFF2-40B4-BE49-F238E27FC236}">
                <a16:creationId xmlns:a16="http://schemas.microsoft.com/office/drawing/2014/main" id="{285C27EA-5FB8-4A64-8E7C-2B466E5F7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378968"/>
              </p:ext>
            </p:extLst>
          </p:nvPr>
        </p:nvGraphicFramePr>
        <p:xfrm>
          <a:off x="1016295" y="940926"/>
          <a:ext cx="7111409" cy="369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r:id="rId3" imgW="5927040" imgH="2795040" progId="Visio.Drawing.6">
                  <p:embed/>
                </p:oleObj>
              </mc:Choice>
              <mc:Fallback>
                <p:oleObj r:id="rId3" imgW="5927040" imgH="2795040" progId="Visio.Drawing.6">
                  <p:embed/>
                  <p:pic>
                    <p:nvPicPr>
                      <p:cNvPr id="18435" name="对象 64515">
                        <a:extLst>
                          <a:ext uri="{FF2B5EF4-FFF2-40B4-BE49-F238E27FC236}">
                            <a16:creationId xmlns:a16="http://schemas.microsoft.com/office/drawing/2014/main" id="{55086E96-9243-4237-B183-A9967B0D03D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295" y="940926"/>
                        <a:ext cx="7111409" cy="36948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5179140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4EC71-0968-4014-AA04-F1EF4AF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人工智能的流派</a:t>
            </a:r>
          </a:p>
        </p:txBody>
      </p:sp>
      <p:pic>
        <p:nvPicPr>
          <p:cNvPr id="38" name="内容占位符 37">
            <a:extLst>
              <a:ext uri="{FF2B5EF4-FFF2-40B4-BE49-F238E27FC236}">
                <a16:creationId xmlns:a16="http://schemas.microsoft.com/office/drawing/2014/main" id="{B1752637-3537-4974-86D5-8745499A0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1" y="825500"/>
            <a:ext cx="7009077" cy="4121150"/>
          </a:xfrm>
        </p:spPr>
      </p:pic>
    </p:spTree>
    <p:extLst>
      <p:ext uri="{BB962C8B-B14F-4D97-AF65-F5344CB8AC3E}">
        <p14:creationId xmlns:p14="http://schemas.microsoft.com/office/powerpoint/2010/main" val="3134171519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7370D-31B1-4A83-8BFF-55545465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符号学派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532D74-E1DB-4EDB-97AB-E00CB2596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05" y="660141"/>
            <a:ext cx="3278739" cy="17547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D53B69-DF32-4757-96DB-EA46C2106D44}"/>
              </a:ext>
            </a:extLst>
          </p:cNvPr>
          <p:cNvSpPr/>
          <p:nvPr/>
        </p:nvSpPr>
        <p:spPr>
          <a:xfrm>
            <a:off x="164751" y="2529507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四色定理</a:t>
            </a:r>
            <a:r>
              <a:rPr lang="zh-CN" altLang="en-US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没有产生任何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“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蜜蜂效应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”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89B4FA-18A8-4F39-A07F-5BC06C2FA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48"/>
          <a:stretch>
            <a:fillRect/>
          </a:stretch>
        </p:blipFill>
        <p:spPr bwMode="auto">
          <a:xfrm>
            <a:off x="302151" y="3013448"/>
            <a:ext cx="2890183" cy="162572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7FB982-523E-44ED-93B4-8677FB14C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360" y="2781427"/>
            <a:ext cx="1520464" cy="20424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CDF326-28D2-4DA8-85CB-1AA5AD52E0D1}"/>
              </a:ext>
            </a:extLst>
          </p:cNvPr>
          <p:cNvSpPr txBox="1"/>
          <p:nvPr/>
        </p:nvSpPr>
        <p:spPr>
          <a:xfrm>
            <a:off x="968083" y="4639176"/>
            <a:ext cx="136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吴文俊院士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7DA55D-E6B3-4B10-BBC4-F9DD99BB55A0}"/>
              </a:ext>
            </a:extLst>
          </p:cNvPr>
          <p:cNvSpPr txBox="1"/>
          <p:nvPr/>
        </p:nvSpPr>
        <p:spPr>
          <a:xfrm>
            <a:off x="5509719" y="4774168"/>
            <a:ext cx="70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王浩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343CE5-2F5A-48A8-BD1F-DD4AF1EED8B0}"/>
              </a:ext>
            </a:extLst>
          </p:cNvPr>
          <p:cNvSpPr/>
          <p:nvPr/>
        </p:nvSpPr>
        <p:spPr>
          <a:xfrm>
            <a:off x="4074796" y="755385"/>
            <a:ext cx="4969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暴力穷举：</a:t>
            </a:r>
            <a:r>
              <a:rPr lang="zh-CN" altLang="en-US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先由人类将所有可能的情况进行分类组合，然后交给机器验证各种情况的存在性。</a:t>
            </a:r>
            <a:endParaRPr lang="en-US" altLang="zh-CN" kern="100" dirty="0"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这种暴力穷举的方法，既不优雅，也没有新概念。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费马定理？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AB5000-B7E8-4A6C-B8A3-363249A9A6A3}"/>
              </a:ext>
            </a:extLst>
          </p:cNvPr>
          <p:cNvSpPr txBox="1"/>
          <p:nvPr/>
        </p:nvSpPr>
        <p:spPr>
          <a:xfrm>
            <a:off x="3277724" y="3087648"/>
            <a:ext cx="1594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当时国际流行的最主要的符号计算软件都实现了“吴算法”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ED01A87-38F9-4168-9E11-67EAB6D36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3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当整数n&gt;2时，关于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的方程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没有正整数解。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1E080488-FB6D-4787-8004-57AE33EA5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0350" y="-365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A256564-EBAF-4919-8BD1-93A70E96AF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0350" y="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41B246-7BE7-4886-910C-5947041BC428}"/>
              </a:ext>
            </a:extLst>
          </p:cNvPr>
          <p:cNvSpPr txBox="1"/>
          <p:nvPr/>
        </p:nvSpPr>
        <p:spPr>
          <a:xfrm>
            <a:off x="6782893" y="3013448"/>
            <a:ext cx="21968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1959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年，在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IBM 704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机器上证明了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数学原理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中一阶逻辑全部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条定理和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条命题逻辑。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33673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21F1-DA8B-45F4-9377-9AB88499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41933-1CBD-4AC0-8D39-A4198FD49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8523798" cy="4121188"/>
          </a:xfrm>
        </p:spPr>
        <p:txBody>
          <a:bodyPr/>
          <a:lstStyle/>
          <a:p>
            <a:r>
              <a:rPr lang="zh-CN" altLang="en-US" dirty="0"/>
              <a:t>如果你真的感兴趣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2845B0-CDBD-47EC-90A7-14ADC08EBE49}"/>
              </a:ext>
            </a:extLst>
          </p:cNvPr>
          <p:cNvSpPr txBox="1"/>
          <p:nvPr/>
        </p:nvSpPr>
        <p:spPr>
          <a:xfrm>
            <a:off x="2132145" y="1304105"/>
            <a:ext cx="236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PyTorch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深度学习实战</a:t>
            </a: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tahoma" panose="020B0604030504040204" pitchFamily="34" charset="0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[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美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] 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伊莱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史蒂文斯（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Eli Stevens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）</a:t>
            </a:r>
            <a:endParaRPr lang="zh-CN" altLang="en-US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2290" name="Picture 2" descr="https://img13.360buyimg.com/n1/s200x200_jfs/t1/212816/3/23194/82594/636e72edEe4b04d3b/4ab003950cd526e6.jpg">
            <a:extLst>
              <a:ext uri="{FF2B5EF4-FFF2-40B4-BE49-F238E27FC236}">
                <a16:creationId xmlns:a16="http://schemas.microsoft.com/office/drawing/2014/main" id="{F6F515CF-0F51-4167-B068-6C330F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5" y="10747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img13.360buyimg.com/n1/s200x200_jfs/t1/103574/33/31761/40330/62eb2899E670bcac6/536dd4ec5d999b25.jpg">
            <a:extLst>
              <a:ext uri="{FF2B5EF4-FFF2-40B4-BE49-F238E27FC236}">
                <a16:creationId xmlns:a16="http://schemas.microsoft.com/office/drawing/2014/main" id="{A8C83B56-A5F4-48A4-ACF6-F96CB0B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05" y="11306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171346-DA14-4831-8CFB-A4D5FBF4F33B}"/>
              </a:ext>
            </a:extLst>
          </p:cNvPr>
          <p:cNvSpPr txBox="1"/>
          <p:nvPr/>
        </p:nvSpPr>
        <p:spPr>
          <a:xfrm>
            <a:off x="6336327" y="1304104"/>
            <a:ext cx="2361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机器学习</a:t>
            </a: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tahoma" panose="020B0604030504040204" pitchFamily="34" charset="0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周志华 著</a:t>
            </a:r>
            <a:endParaRPr lang="zh-CN" altLang="en-US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Picture 2" descr="https://img13.360buyimg.com/n1/s200x200_jfs/t1/116905/30/32117/237124/636e7281E5d047458/c34f17f72c57e1ee.jpg">
            <a:extLst>
              <a:ext uri="{FF2B5EF4-FFF2-40B4-BE49-F238E27FC236}">
                <a16:creationId xmlns:a16="http://schemas.microsoft.com/office/drawing/2014/main" id="{A5D0594F-4C21-492D-BCB6-BFD856C0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9" y="307915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1FB5A6-F65F-443A-B2DC-FC40186B4483}"/>
              </a:ext>
            </a:extLst>
          </p:cNvPr>
          <p:cNvSpPr txBox="1"/>
          <p:nvPr/>
        </p:nvSpPr>
        <p:spPr>
          <a:xfrm>
            <a:off x="2068160" y="3183250"/>
            <a:ext cx="236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深度学习</a:t>
            </a: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tahoma" panose="020B0604030504040204" pitchFamily="34" charset="0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[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美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] 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伊恩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古德菲洛（</a:t>
            </a:r>
            <a:r>
              <a:rPr lang="en-US" altLang="zh-CN" dirty="0">
                <a:solidFill>
                  <a:srgbClr val="666666"/>
                </a:solidFill>
                <a:latin typeface="tahoma" panose="020B0604030504040204" pitchFamily="34" charset="0"/>
              </a:rPr>
              <a:t>Ian Goodfellow</a:t>
            </a:r>
            <a:r>
              <a:rPr lang="zh-CN" altLang="en-US" dirty="0">
                <a:solidFill>
                  <a:srgbClr val="666666"/>
                </a:solidFill>
                <a:latin typeface="tahoma" panose="020B0604030504040204" pitchFamily="34" charset="0"/>
              </a:rPr>
              <a:t>）</a:t>
            </a:r>
            <a:endParaRPr lang="zh-CN" altLang="en-US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82285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AEE78-B92D-4825-B08B-0FD146DE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符号主义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791C5-BC5D-42B1-BAA8-36D6F89A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6" y="680472"/>
            <a:ext cx="3961385" cy="2228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57A695-C295-4F45-86BA-792E4E8B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1" y="708735"/>
            <a:ext cx="3582844" cy="2015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090D2B-3329-4254-B973-D25468A99E70}"/>
              </a:ext>
            </a:extLst>
          </p:cNvPr>
          <p:cNvSpPr/>
          <p:nvPr/>
        </p:nvSpPr>
        <p:spPr>
          <a:xfrm>
            <a:off x="365821" y="3072364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方正书宋简体"/>
              </a:rPr>
              <a:t>2006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年，美国阿贡国家实验室定理自动证明研究小组被裁掉，宣示符号主义的衰落</a:t>
            </a:r>
            <a:endParaRPr lang="en-US" altLang="zh-CN" kern="100" dirty="0"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从理论层面，机器证明难以完备。回顾哥德尔不完备定理：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任何一种形式系统，只要包括了简单的初等数论描述，而且是自洽的，那么它一定包含该系统内无法证明真伪的命题。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无论是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Grobner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基方法，还是“吴方法”，计算复杂度是超指数级的。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071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741-493C-4EA3-9CFC-98775300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行为主义</a:t>
            </a:r>
          </a:p>
        </p:txBody>
      </p:sp>
      <p:pic>
        <p:nvPicPr>
          <p:cNvPr id="4" name="内容占位符 3" descr="图片包含 游戏机&#10;&#10;描述已自动生成">
            <a:extLst>
              <a:ext uri="{FF2B5EF4-FFF2-40B4-BE49-F238E27FC236}">
                <a16:creationId xmlns:a16="http://schemas.microsoft.com/office/drawing/2014/main" id="{04DB72C3-FAAB-49C7-9F62-D13EC41A1E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1" y="785302"/>
            <a:ext cx="4030501" cy="35728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188BCB-1521-4C60-9E3F-178E5ED7045B}"/>
              </a:ext>
            </a:extLst>
          </p:cNvPr>
          <p:cNvSpPr/>
          <p:nvPr/>
        </p:nvSpPr>
        <p:spPr>
          <a:xfrm>
            <a:off x="903315" y="435819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dirty="0">
                <a:latin typeface="Cambria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巴普洛夫的条件反射与行为主义</a:t>
            </a:r>
            <a:endParaRPr lang="zh-CN" altLang="zh-CN" sz="2400" dirty="0">
              <a:effectLst/>
              <a:latin typeface="Cambria" panose="020405030504060302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DB85A1-1D51-4A79-A236-E7FD8BFC1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26" y="785302"/>
            <a:ext cx="4102552" cy="29211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876A00-64A2-4829-9DC1-245CEE65D4BB}"/>
              </a:ext>
            </a:extLst>
          </p:cNvPr>
          <p:cNvSpPr/>
          <p:nvPr/>
        </p:nvSpPr>
        <p:spPr>
          <a:xfrm>
            <a:off x="6452062" y="370646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ambria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强化学习</a:t>
            </a:r>
            <a:endParaRPr lang="zh-CN" altLang="zh-CN" sz="2400" dirty="0">
              <a:effectLst/>
              <a:latin typeface="Cambria" panose="020405030504060302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44093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7DAF4-4749-481D-BD62-CEA89342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连接主义</a:t>
            </a:r>
          </a:p>
        </p:txBody>
      </p:sp>
      <p:pic>
        <p:nvPicPr>
          <p:cNvPr id="4" name="内容占位符 3" descr="卡通人物&#10;&#10;描述已自动生成">
            <a:extLst>
              <a:ext uri="{FF2B5EF4-FFF2-40B4-BE49-F238E27FC236}">
                <a16:creationId xmlns:a16="http://schemas.microsoft.com/office/drawing/2014/main" id="{3E3D53DE-48C2-44E0-9870-7B10191E3D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0" y="791652"/>
            <a:ext cx="7420479" cy="29566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A56DD2-7CD4-44AE-B80D-2FF4EBDF76B3}"/>
              </a:ext>
            </a:extLst>
          </p:cNvPr>
          <p:cNvSpPr/>
          <p:nvPr/>
        </p:nvSpPr>
        <p:spPr>
          <a:xfrm>
            <a:off x="2549167" y="3982516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楷体" panose="02010609060101010101" pitchFamily="49" charset="-122"/>
                <a:cs typeface="宋体" panose="02010600030101010101" pitchFamily="2" charset="-122"/>
              </a:rPr>
              <a:t>联结主义：</a:t>
            </a:r>
            <a:r>
              <a:rPr lang="zh-CN" altLang="zh-CN" dirty="0">
                <a:ea typeface="楷体" panose="02010609060101010101" pitchFamily="49" charset="-122"/>
                <a:cs typeface="宋体" panose="02010600030101010101" pitchFamily="2" charset="-122"/>
              </a:rPr>
              <a:t>从生物神经网络到人工神经网络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188894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01E6-EB04-43B7-9D19-7453E752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71C38A7-7EBE-4C5A-B1EB-01EF849DB2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4" y="570222"/>
            <a:ext cx="3222720" cy="2341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518C1-67B0-464C-897C-972BC6F6C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17"/>
          <a:stretch/>
        </p:blipFill>
        <p:spPr>
          <a:xfrm>
            <a:off x="609384" y="2976800"/>
            <a:ext cx="3613608" cy="20015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24E221-CC87-4683-8179-9167DBDD1B0E}"/>
              </a:ext>
            </a:extLst>
          </p:cNvPr>
          <p:cNvSpPr/>
          <p:nvPr/>
        </p:nvSpPr>
        <p:spPr>
          <a:xfrm>
            <a:off x="4572000" y="4349847"/>
            <a:ext cx="4173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Andrew Ng：（吴恩达）大数据</a:t>
            </a:r>
            <a:r>
              <a:rPr lang="en-US" altLang="zh-CN" dirty="0"/>
              <a:t>+</a:t>
            </a:r>
            <a:r>
              <a:rPr lang="zh-CN" altLang="en-US" dirty="0"/>
              <a:t>大计算，成就深度学习</a:t>
            </a:r>
          </a:p>
        </p:txBody>
      </p:sp>
      <p:pic>
        <p:nvPicPr>
          <p:cNvPr id="10" name="Picture 2" descr="“data thinking”的图片搜索结果">
            <a:extLst>
              <a:ext uri="{FF2B5EF4-FFF2-40B4-BE49-F238E27FC236}">
                <a16:creationId xmlns:a16="http://schemas.microsoft.com/office/drawing/2014/main" id="{BC6F9EFE-12B8-4A92-9186-B31C92889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8" b="16122"/>
          <a:stretch/>
        </p:blipFill>
        <p:spPr bwMode="auto">
          <a:xfrm>
            <a:off x="6658556" y="756603"/>
            <a:ext cx="1729356" cy="20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8A0B08-E6CC-4F35-A485-81FE6801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01" y="603310"/>
            <a:ext cx="2295255" cy="230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B5A18B02-6C36-4E1D-9B0F-19C944F4AE41}"/>
              </a:ext>
            </a:extLst>
          </p:cNvPr>
          <p:cNvSpPr txBox="1"/>
          <p:nvPr/>
        </p:nvSpPr>
        <p:spPr>
          <a:xfrm>
            <a:off x="4845589" y="2927285"/>
            <a:ext cx="3735415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数据分析的底层，其实就是一种数据思维。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人类正在从原子世界，移民到比特（数据）世界。</a:t>
            </a:r>
            <a:endParaRPr lang="en-US" altLang="zh-CN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766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660737" y="2780418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人工智能的定义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654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EDFF-2DC5-43B8-9A84-BF3764B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人工智能模型是什么？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32AE01-3EA6-4B77-8905-404E4AAFE030}"/>
              </a:ext>
            </a:extLst>
          </p:cNvPr>
          <p:cNvSpPr/>
          <p:nvPr/>
        </p:nvSpPr>
        <p:spPr>
          <a:xfrm>
            <a:off x="3131181" y="1687467"/>
            <a:ext cx="5562600" cy="93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>
              <a:lnSpc>
                <a:spcPct val="150000"/>
              </a:lnSpc>
              <a:spcAft>
                <a:spcPts val="465"/>
              </a:spcAft>
            </a:pP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：人工智能是制造智能机器的科学与工程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54000" algn="r">
              <a:lnSpc>
                <a:spcPct val="150000"/>
              </a:lnSpc>
              <a:spcAft>
                <a:spcPts val="465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——约翰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  <a:cs typeface="宋体" panose="02010600030101010101" pitchFamily="2" charset="-122"/>
              </a:rPr>
              <a:t>·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麦卡锡（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  <a:cs typeface="宋体" panose="02010600030101010101" pitchFamily="2" charset="-122"/>
              </a:rPr>
              <a:t>John McCarthy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Times New Roman" panose="02020603050405020304" pitchFamily="18" charset="0"/>
                <a:ea typeface="方正书宋简体"/>
                <a:cs typeface="宋体" panose="02010600030101010101" pitchFamily="2" charset="-122"/>
              </a:rPr>
              <a:t>1955</a:t>
            </a:r>
            <a:r>
              <a:rPr lang="zh-CN" altLang="zh-CN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年）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Picture 2" descr="John McCarthy -- Father of AI and Lisp -- Dies at 84 | WIRED">
            <a:extLst>
              <a:ext uri="{FF2B5EF4-FFF2-40B4-BE49-F238E27FC236}">
                <a16:creationId xmlns:a16="http://schemas.microsoft.com/office/drawing/2014/main" id="{43E08219-F355-4A79-94F5-6F6AC988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15845"/>
            <a:ext cx="275510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17888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EDFF-2DC5-43B8-9A84-BF3764B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人工智能模型是什么？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1F48ED-90C9-4678-BA94-C2ABA8F4BE35}"/>
              </a:ext>
            </a:extLst>
          </p:cNvPr>
          <p:cNvSpPr/>
          <p:nvPr/>
        </p:nvSpPr>
        <p:spPr>
          <a:xfrm>
            <a:off x="3367897" y="2133760"/>
            <a:ext cx="5482937" cy="181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>
              <a:lnSpc>
                <a:spcPct val="150000"/>
              </a:lnSpc>
              <a:spcAft>
                <a:spcPts val="465"/>
              </a:spcAft>
            </a:pPr>
            <a:r>
              <a:rPr lang="zh-CN" altLang="en-US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：人工智能是那些与人的思维、决策、问题求解和学习等有关活动的自动化。</a:t>
            </a:r>
          </a:p>
          <a:p>
            <a:pPr indent="254000">
              <a:lnSpc>
                <a:spcPct val="150000"/>
              </a:lnSpc>
              <a:spcAft>
                <a:spcPts val="465"/>
              </a:spcAft>
            </a:pPr>
            <a:endParaRPr lang="zh-CN" altLang="en-US" kern="100" dirty="0">
              <a:latin typeface="宋体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54000">
              <a:lnSpc>
                <a:spcPct val="150000"/>
              </a:lnSpc>
              <a:spcAft>
                <a:spcPts val="465"/>
              </a:spcAft>
            </a:pP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贝尔曼（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Richard E. Bellman</a:t>
            </a:r>
            <a:r>
              <a:rPr lang="zh-CN" altLang="en-US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1978</a:t>
            </a:r>
            <a:r>
              <a:rPr lang="zh-CN" altLang="en-US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年）</a:t>
            </a:r>
          </a:p>
        </p:txBody>
      </p:sp>
      <p:pic>
        <p:nvPicPr>
          <p:cNvPr id="29" name="Picture 2" descr="Richard Bellman et la programmation dynamique - Brèves de Maths">
            <a:extLst>
              <a:ext uri="{FF2B5EF4-FFF2-40B4-BE49-F238E27FC236}">
                <a16:creationId xmlns:a16="http://schemas.microsoft.com/office/drawing/2014/main" id="{919405EC-1903-4543-8585-7B1DD65FB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8" y="841044"/>
            <a:ext cx="2387720" cy="35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69136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EDFF-2DC5-43B8-9A84-BF3764B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人工智能模型是什么？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D72229-D340-404E-8204-5A458E24190B}"/>
              </a:ext>
            </a:extLst>
          </p:cNvPr>
          <p:cNvSpPr/>
          <p:nvPr/>
        </p:nvSpPr>
        <p:spPr>
          <a:xfrm>
            <a:off x="3752501" y="1377974"/>
            <a:ext cx="4572000" cy="21689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54000">
              <a:lnSpc>
                <a:spcPct val="150000"/>
              </a:lnSpc>
              <a:spcAft>
                <a:spcPts val="465"/>
              </a:spcAft>
            </a:pP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：系统正确解释外部数据，从这些数据中学习，并利用这些知识通过灵活适应实现特定目标和任务的能力</a:t>
            </a:r>
            <a:r>
              <a:rPr lang="en-US" altLang="zh-CN" baseline="30000" dirty="0">
                <a:latin typeface="楷体" panose="02010609060101010101" pitchFamily="49" charset="-122"/>
                <a:cs typeface="Times New Roman" panose="02020603050405020304" pitchFamily="18" charset="0"/>
              </a:rPr>
              <a:t>[19]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54000" algn="r">
              <a:lnSpc>
                <a:spcPct val="150000"/>
              </a:lnSpc>
              <a:spcAft>
                <a:spcPts val="465"/>
              </a:spcAft>
            </a:pP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——安德烈亚斯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卡普兰（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Andreas Kaplan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zh-CN" kern="100" dirty="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Picture 2" descr="AndreasKaplan: Andreas Kaplan - Marketing, Social Media, Communications">
            <a:extLst>
              <a:ext uri="{FF2B5EF4-FFF2-40B4-BE49-F238E27FC236}">
                <a16:creationId xmlns:a16="http://schemas.microsoft.com/office/drawing/2014/main" id="{C1CA0969-6FE6-4E98-80DF-5937D245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" y="1266605"/>
            <a:ext cx="3586119" cy="23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05342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F74B7-CCB7-4884-BE44-05D7746E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1" y="63638"/>
            <a:ext cx="5974824" cy="453221"/>
          </a:xfrm>
        </p:spPr>
        <p:txBody>
          <a:bodyPr/>
          <a:lstStyle/>
          <a:p>
            <a:r>
              <a:rPr lang="en-US" altLang="zh-CN" sz="2400" dirty="0"/>
              <a:t>AI</a:t>
            </a:r>
            <a:r>
              <a:rPr lang="zh-CN" altLang="en-US" sz="2400" dirty="0"/>
              <a:t>生态逐步形成：基础资源</a:t>
            </a:r>
            <a:r>
              <a:rPr lang="en-US" altLang="zh-CN" sz="2400" dirty="0"/>
              <a:t>+</a:t>
            </a:r>
            <a:r>
              <a:rPr lang="zh-CN" altLang="en-US" sz="2400" dirty="0"/>
              <a:t>技术</a:t>
            </a:r>
            <a:r>
              <a:rPr lang="en-US" altLang="zh-CN" sz="2400" dirty="0"/>
              <a:t>+</a:t>
            </a:r>
            <a:r>
              <a:rPr lang="zh-CN" altLang="en-US" sz="2400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69C94-D17D-41A6-858E-8A63F778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550" y="707987"/>
            <a:ext cx="2876550" cy="4121188"/>
          </a:xfrm>
        </p:spPr>
        <p:txBody>
          <a:bodyPr/>
          <a:lstStyle/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rgbClr val="0000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宋体" charset="0"/>
              <a:sym typeface="Calibri" charset="0"/>
            </a:endParaRPr>
          </a:p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charset="0"/>
              <a:buChar char="u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基础资源层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：主要是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计算平台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数据中心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，属于计算智能；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宋体" charset="0"/>
              <a:sym typeface="Calibri" charset="0"/>
            </a:endParaRPr>
          </a:p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charset="0"/>
              <a:buChar char="u"/>
              <a:defRPr/>
            </a:pPr>
            <a:endParaRPr lang="en-US" altLang="zh-CN" sz="2000" b="1" dirty="0">
              <a:solidFill>
                <a:srgbClr val="0000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宋体" charset="0"/>
              <a:sym typeface="Calibri" charset="0"/>
            </a:endParaRPr>
          </a:p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charset="0"/>
              <a:buChar char="u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技术层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：通过机器学习建模，开发面向不同领域的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算法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技术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，包含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感知智能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认知智能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；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宋体" charset="0"/>
              <a:sym typeface="Calibri" charset="0"/>
            </a:endParaRPr>
          </a:p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charset="0"/>
              <a:buChar char="u"/>
              <a:defRPr/>
            </a:pPr>
            <a:endParaRPr lang="en-US" altLang="zh-CN" sz="2000" b="1" dirty="0">
              <a:solidFill>
                <a:srgbClr val="0000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宋体" charset="0"/>
              <a:sym typeface="Calibri" charset="0"/>
            </a:endParaRPr>
          </a:p>
          <a:p>
            <a:pPr defTabSz="9482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charset="0"/>
              <a:buChar char="u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应用层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宋体" charset="0"/>
                <a:sym typeface="Calibri" charset="0"/>
              </a:rPr>
              <a:t>：主要实现人工智能在不同场景下的应用。</a:t>
            </a:r>
            <a:endParaRPr lang="zh-CN" altLang="en-US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仿宋_GB2312" charset="0"/>
              <a:sym typeface="方正中等线简体" charset="0"/>
            </a:endParaRPr>
          </a:p>
          <a:p>
            <a:endParaRPr lang="zh-CN" altLang="en-US" dirty="0"/>
          </a:p>
        </p:txBody>
      </p:sp>
      <p:grpSp>
        <p:nvGrpSpPr>
          <p:cNvPr id="10" name="组合 2">
            <a:extLst>
              <a:ext uri="{FF2B5EF4-FFF2-40B4-BE49-F238E27FC236}">
                <a16:creationId xmlns:a16="http://schemas.microsoft.com/office/drawing/2014/main" id="{BBE80DE4-0E1F-43C5-92EA-F1B0BE80DB3B}"/>
              </a:ext>
            </a:extLst>
          </p:cNvPr>
          <p:cNvGrpSpPr>
            <a:grpSpLocks/>
          </p:cNvGrpSpPr>
          <p:nvPr/>
        </p:nvGrpSpPr>
        <p:grpSpPr bwMode="auto">
          <a:xfrm>
            <a:off x="342900" y="1400175"/>
            <a:ext cx="5137675" cy="3429000"/>
            <a:chOff x="395711" y="1772885"/>
            <a:chExt cx="5863380" cy="4248295"/>
          </a:xfrm>
        </p:grpSpPr>
        <p:pic>
          <p:nvPicPr>
            <p:cNvPr id="11" name="图片 24" descr="http://images.ofweek.com/Upload/News/2016-1/RB/25/620.png">
              <a:extLst>
                <a:ext uri="{FF2B5EF4-FFF2-40B4-BE49-F238E27FC236}">
                  <a16:creationId xmlns:a16="http://schemas.microsoft.com/office/drawing/2014/main" id="{D30F4F3D-1E3B-4A18-9EC6-0ABB1C16B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1401" t="2846" r="1801" b="2438"/>
            <a:stretch>
              <a:fillRect/>
            </a:stretch>
          </p:blipFill>
          <p:spPr bwMode="auto">
            <a:xfrm>
              <a:off x="395711" y="1783997"/>
              <a:ext cx="5863380" cy="423718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">
              <a:extLst>
                <a:ext uri="{FF2B5EF4-FFF2-40B4-BE49-F238E27FC236}">
                  <a16:creationId xmlns:a16="http://schemas.microsoft.com/office/drawing/2014/main" id="{E58C2612-7E77-4AD3-B007-2274F37015E8}"/>
                </a:ext>
              </a:extLst>
            </p:cNvPr>
            <p:cNvSpPr/>
            <p:nvPr/>
          </p:nvSpPr>
          <p:spPr bwMode="auto">
            <a:xfrm>
              <a:off x="539795" y="1772885"/>
              <a:ext cx="1224118" cy="70804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latin typeface="华文楷体"/>
                  <a:ea typeface="华文楷体"/>
                  <a:cs typeface="华文楷体"/>
                </a:rPr>
                <a:t>基础资源支撑</a:t>
              </a:r>
            </a:p>
          </p:txBody>
        </p:sp>
      </p:grpSp>
      <p:sp>
        <p:nvSpPr>
          <p:cNvPr id="14" name="矩形 7">
            <a:extLst>
              <a:ext uri="{FF2B5EF4-FFF2-40B4-BE49-F238E27FC236}">
                <a16:creationId xmlns:a16="http://schemas.microsoft.com/office/drawing/2014/main" id="{6388CBB7-1AD7-40E0-9469-DEA8AD5F3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12" y="635000"/>
            <a:ext cx="5373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400" b="1" dirty="0">
                <a:solidFill>
                  <a:schemeClr val="accent2">
                    <a:lumMod val="75000"/>
                  </a:schemeClr>
                </a:solidFill>
                <a:latin typeface="黑体" charset="0"/>
                <a:ea typeface="黑体" charset="0"/>
                <a:cs typeface="黑体" charset="0"/>
                <a:sym typeface="方正中等线简体" charset="0"/>
              </a:rPr>
              <a:t>人工智能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charset="0"/>
                <a:ea typeface="黑体" charset="0"/>
                <a:cs typeface="黑体" charset="0"/>
                <a:sym typeface="方正中等线简体" charset="0"/>
              </a:rPr>
              <a:t>产业生态</a:t>
            </a:r>
            <a:r>
              <a:rPr lang="zh-CN" sz="2400" b="1" dirty="0">
                <a:solidFill>
                  <a:schemeClr val="accent2">
                    <a:lumMod val="75000"/>
                  </a:schemeClr>
                </a:solidFill>
                <a:latin typeface="黑体" charset="0"/>
                <a:ea typeface="黑体" charset="0"/>
                <a:cs typeface="黑体" charset="0"/>
                <a:sym typeface="方正中等线简体" charset="0"/>
              </a:rPr>
              <a:t>的三层基本架构</a:t>
            </a:r>
          </a:p>
        </p:txBody>
      </p:sp>
    </p:spTree>
    <p:extLst>
      <p:ext uri="{BB962C8B-B14F-4D97-AF65-F5344CB8AC3E}">
        <p14:creationId xmlns:p14="http://schemas.microsoft.com/office/powerpoint/2010/main" val="3110714101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EDFF-2DC5-43B8-9A84-BF3764B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人工智能模型是什么？</a:t>
            </a:r>
            <a:endParaRPr lang="zh-CN" altLang="en-US" dirty="0"/>
          </a:p>
        </p:txBody>
      </p:sp>
      <p:pic>
        <p:nvPicPr>
          <p:cNvPr id="3" name="图片 3" descr="傻傻分不清楚？人工智能AI 机器学习 ML 深度学习DL">
            <a:extLst>
              <a:ext uri="{FF2B5EF4-FFF2-40B4-BE49-F238E27FC236}">
                <a16:creationId xmlns:a16="http://schemas.microsoft.com/office/drawing/2014/main" id="{C80C5DF7-AC7C-4BD1-8C04-B0AE60C6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24695"/>
            <a:ext cx="4889500" cy="230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1">
            <a:extLst>
              <a:ext uri="{FF2B5EF4-FFF2-40B4-BE49-F238E27FC236}">
                <a16:creationId xmlns:a16="http://schemas.microsoft.com/office/drawing/2014/main" id="{E6AA5EC5-D291-4662-8CDD-3357F7719F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70475" y="593058"/>
            <a:ext cx="3900488" cy="2263521"/>
          </a:xfrm>
          <a:prstGeom prst="flowChartAlternateProcess">
            <a:avLst/>
          </a:prstGeom>
          <a:gradFill rotWithShape="1">
            <a:gsLst>
              <a:gs pos="0">
                <a:srgbClr val="E3E3E3"/>
              </a:gs>
              <a:gs pos="50000">
                <a:srgbClr val="FFFFFF"/>
              </a:gs>
              <a:gs pos="100000">
                <a:srgbClr val="E3E3E3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7F92A18D-1EBA-4E8E-9880-2DF3DCD43118}"/>
              </a:ext>
            </a:extLst>
          </p:cNvPr>
          <p:cNvSpPr txBox="1">
            <a:spLocks/>
          </p:cNvSpPr>
          <p:nvPr/>
        </p:nvSpPr>
        <p:spPr bwMode="auto">
          <a:xfrm>
            <a:off x="5154613" y="839652"/>
            <a:ext cx="3253473" cy="170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机器学习的基本定理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模型的出错率 ∝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推论：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模型复杂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-》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大样本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样本小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-》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简化模型</a:t>
            </a:r>
          </a:p>
        </p:txBody>
      </p:sp>
      <p:sp>
        <p:nvSpPr>
          <p:cNvPr id="16" name="AutoShape 21">
            <a:extLst>
              <a:ext uri="{FF2B5EF4-FFF2-40B4-BE49-F238E27FC236}">
                <a16:creationId xmlns:a16="http://schemas.microsoft.com/office/drawing/2014/main" id="{7F18167F-9384-45E5-9C26-AD372CDB16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11738" y="2948654"/>
            <a:ext cx="4021137" cy="1946275"/>
          </a:xfrm>
          <a:prstGeom prst="flowChartAlternateProcess">
            <a:avLst/>
          </a:prstGeom>
          <a:gradFill rotWithShape="1">
            <a:gsLst>
              <a:gs pos="0">
                <a:srgbClr val="E3E3E3"/>
              </a:gs>
              <a:gs pos="50000">
                <a:srgbClr val="FFFFFF"/>
              </a:gs>
              <a:gs pos="100000">
                <a:srgbClr val="E3E3E3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F4A971E4-2E57-4C25-B0B5-F0EDF260C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3" y="3586829"/>
            <a:ext cx="660400" cy="647700"/>
          </a:xfrm>
          <a:prstGeom prst="rect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/>
          </a:p>
        </p:txBody>
      </p:sp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041215DE-3CEE-4582-AFD9-E349EF697E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6613" y="3726529"/>
          <a:ext cx="4921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" name="Equation" r:id="rId4" imgW="342625" imgH="203261" progId="Equation.3">
                  <p:embed/>
                </p:oleObj>
              </mc:Choice>
              <mc:Fallback>
                <p:oleObj name="Equation" r:id="rId4" imgW="342625" imgH="203261" progId="Equation.3">
                  <p:embed/>
                  <p:pic>
                    <p:nvPicPr>
                      <p:cNvPr id="18" name="Object 3">
                        <a:extLst>
                          <a:ext uri="{FF2B5EF4-FFF2-40B4-BE49-F238E27FC236}">
                            <a16:creationId xmlns:a16="http://schemas.microsoft.com/office/drawing/2014/main" id="{041215DE-3CEE-4582-AFD9-E349EF697E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3726529"/>
                        <a:ext cx="492125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451B2C47-AC03-4FB6-B505-27F972D3D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4613" y="3739229"/>
          <a:ext cx="2508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name="Equation" r:id="rId6" imgW="126847" imgH="139531" progId="Equation.3">
                  <p:embed/>
                </p:oleObj>
              </mc:Choice>
              <mc:Fallback>
                <p:oleObj name="Equation" r:id="rId6" imgW="126847" imgH="139531" progId="Equation.3">
                  <p:embed/>
                  <p:pic>
                    <p:nvPicPr>
                      <p:cNvPr id="19" name="Object 4">
                        <a:extLst>
                          <a:ext uri="{FF2B5EF4-FFF2-40B4-BE49-F238E27FC236}">
                            <a16:creationId xmlns:a16="http://schemas.microsoft.com/office/drawing/2014/main" id="{451B2C47-AC03-4FB6-B505-27F972D3D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3739229"/>
                        <a:ext cx="2508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6">
            <a:extLst>
              <a:ext uri="{FF2B5EF4-FFF2-40B4-BE49-F238E27FC236}">
                <a16:creationId xmlns:a16="http://schemas.microsoft.com/office/drawing/2014/main" id="{719B3229-FCB5-4F36-9B66-04402CA99755}"/>
              </a:ext>
            </a:extLst>
          </p:cNvPr>
          <p:cNvCxnSpPr/>
          <p:nvPr/>
        </p:nvCxnSpPr>
        <p:spPr>
          <a:xfrm>
            <a:off x="5438775" y="3893216"/>
            <a:ext cx="26987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7">
            <a:extLst>
              <a:ext uri="{FF2B5EF4-FFF2-40B4-BE49-F238E27FC236}">
                <a16:creationId xmlns:a16="http://schemas.microsoft.com/office/drawing/2014/main" id="{C05E6126-9492-4E96-8DF0-A4D546C859FF}"/>
              </a:ext>
            </a:extLst>
          </p:cNvPr>
          <p:cNvCxnSpPr/>
          <p:nvPr/>
        </p:nvCxnSpPr>
        <p:spPr>
          <a:xfrm>
            <a:off x="6519863" y="3893216"/>
            <a:ext cx="42227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4">
            <a:extLst>
              <a:ext uri="{FF2B5EF4-FFF2-40B4-BE49-F238E27FC236}">
                <a16:creationId xmlns:a16="http://schemas.microsoft.com/office/drawing/2014/main" id="{E6C55745-4FAA-42AE-A60C-5FE7469D87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0550" y="3753516"/>
          <a:ext cx="225425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" name="Equation" r:id="rId8" imgW="139616" imgH="165000" progId="Equation.3">
                  <p:embed/>
                </p:oleObj>
              </mc:Choice>
              <mc:Fallback>
                <p:oleObj name="Equation" r:id="rId8" imgW="139616" imgH="165000" progId="Equation.3">
                  <p:embed/>
                  <p:pic>
                    <p:nvPicPr>
                      <p:cNvPr id="22" name="Object 4">
                        <a:extLst>
                          <a:ext uri="{FF2B5EF4-FFF2-40B4-BE49-F238E27FC236}">
                            <a16:creationId xmlns:a16="http://schemas.microsoft.com/office/drawing/2014/main" id="{E6C55745-4FAA-42AE-A60C-5FE7469D87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50" y="3753516"/>
                        <a:ext cx="225425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17">
            <a:extLst>
              <a:ext uri="{FF2B5EF4-FFF2-40B4-BE49-F238E27FC236}">
                <a16:creationId xmlns:a16="http://schemas.microsoft.com/office/drawing/2014/main" id="{0E3B54C2-6080-4EF1-987E-979FEFA96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153441"/>
            <a:ext cx="1546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/>
              <a:t>Class label</a:t>
            </a:r>
          </a:p>
          <a:p>
            <a:pPr algn="ctr"/>
            <a:r>
              <a:rPr lang="en-US" altLang="zh-CN"/>
              <a:t>(Classification)</a:t>
            </a:r>
          </a:p>
        </p:txBody>
      </p:sp>
      <p:graphicFrame>
        <p:nvGraphicFramePr>
          <p:cNvPr id="24" name="Object 11">
            <a:extLst>
              <a:ext uri="{FF2B5EF4-FFF2-40B4-BE49-F238E27FC236}">
                <a16:creationId xmlns:a16="http://schemas.microsoft.com/office/drawing/2014/main" id="{E96F3EAF-E8FB-4DB0-AFB6-22D4B22B2F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900" y="3204241"/>
          <a:ext cx="67310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Equation" r:id="rId10" imgW="164702" imgH="215931" progId="Equation.3">
                  <p:embed/>
                </p:oleObj>
              </mc:Choice>
              <mc:Fallback>
                <p:oleObj name="Equation" r:id="rId10" imgW="164702" imgH="215931" progId="Equation.3">
                  <p:embed/>
                  <p:pic>
                    <p:nvPicPr>
                      <p:cNvPr id="24" name="Object 11">
                        <a:extLst>
                          <a:ext uri="{FF2B5EF4-FFF2-40B4-BE49-F238E27FC236}">
                            <a16:creationId xmlns:a16="http://schemas.microsoft.com/office/drawing/2014/main" id="{E96F3EAF-E8FB-4DB0-AFB6-22D4B22B2F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900" y="3204241"/>
                        <a:ext cx="673100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19">
            <a:extLst>
              <a:ext uri="{FF2B5EF4-FFF2-40B4-BE49-F238E27FC236}">
                <a16:creationId xmlns:a16="http://schemas.microsoft.com/office/drawing/2014/main" id="{EB0AE09D-D785-450F-AAC5-3FFDDE9A7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4096416"/>
            <a:ext cx="13223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/>
              <a:t>Vector</a:t>
            </a:r>
          </a:p>
          <a:p>
            <a:pPr algn="ctr"/>
            <a:r>
              <a:rPr lang="en-US" altLang="zh-CN" dirty="0"/>
              <a:t>(Estimation)</a:t>
            </a: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65AACD0-40DF-49C8-A973-F070D66D4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7275" y="998538"/>
          <a:ext cx="157797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" name="Equation" r:id="rId12" imgW="1155600" imgH="419040" progId="Equation.DSMT4">
                  <p:embed/>
                </p:oleObj>
              </mc:Choice>
              <mc:Fallback>
                <p:oleObj name="Equation" r:id="rId12" imgW="1155600" imgH="41904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E65AACD0-40DF-49C8-A973-F070D66D4D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07275" y="998538"/>
                        <a:ext cx="1577975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45119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D375D-EA8D-4652-A01C-BD5067DB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课程的考核要求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630B5-E9D8-411F-9B24-1C6C8410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两次组队竞赛</a:t>
            </a:r>
          </a:p>
        </p:txBody>
      </p:sp>
      <p:pic>
        <p:nvPicPr>
          <p:cNvPr id="13314" name="Picture 2" descr="http://i.imgur.com/xrOu1.png">
            <a:extLst>
              <a:ext uri="{FF2B5EF4-FFF2-40B4-BE49-F238E27FC236}">
                <a16:creationId xmlns:a16="http://schemas.microsoft.com/office/drawing/2014/main" id="{4A7A81FC-FFBC-4F7A-B989-136F2442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36" y="1368441"/>
            <a:ext cx="1928340" cy="29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9B42BC-280D-4F89-BA81-542A80214566}"/>
              </a:ext>
            </a:extLst>
          </p:cNvPr>
          <p:cNvSpPr/>
          <p:nvPr/>
        </p:nvSpPr>
        <p:spPr>
          <a:xfrm>
            <a:off x="2570674" y="4380875"/>
            <a:ext cx="2773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02124"/>
                </a:solidFill>
                <a:latin typeface="zeitung"/>
              </a:rPr>
              <a:t>Kobe Bryant Shot Selection</a:t>
            </a:r>
            <a:endParaRPr lang="en-US" altLang="zh-CN" b="1" i="0" dirty="0">
              <a:solidFill>
                <a:srgbClr val="202124"/>
              </a:solidFill>
              <a:effectLst/>
              <a:latin typeface="zeitung"/>
            </a:endParaRPr>
          </a:p>
        </p:txBody>
      </p:sp>
      <p:pic>
        <p:nvPicPr>
          <p:cNvPr id="13316" name="Picture 4" descr="https://www.kaggleusercontent.com/kf/20646003/eyJhbGciOiJkaXIiLCJlbmMiOiJBMTI4Q0JDLUhTMjU2In0..6yHE-T2XmEMx_5o3yLi1Cg.Ajngz70Bj0aSL5QOZ9RD3EYA2ZwbBKfpXcDZHsxbE09EdBjvGRKEj9V0MsQAZNe23bykcxwSO4fXAm6dzT-8Yycuw3vSP-1c8oYA-DbukEccr6aZ8dEN7QddHYny63P-ZuQE2sz0pWElgT91KTX2Bl9RITT6qw6gwbcBZu3JTs8zw-KmhksJSm9NXN9o4lCztbhew7nc_MoIjT23iK1vJ-PuOx6e6NrZXjWPH9vSPmauK8knxdzsHofJGYprXQKzAkoqRj2oKzTjo_tGRqoNH_IASTt76Q0sUwpboRi3ZCAxznAlJPLU3lZEofqxXG76_ZV9ZTVHaRPzoxFEjxxek3q9F6ynlIIcyLsANsB9_JEcZEcl8LyA4I6d4wjDgTadZxhSg5yJpgqWu9DYibbaJ63kUw7J-3t0qzubk2j5nsKuNwq6eEP_iWntecfUILwKRcySR4ayqbliz6YDSEPTEC90u5wQfopzwVkq-hSDfLlOmAKeZ5IqrpttDcDXL00VPj2sA9R9R53P7tO_voC1WYH_mrzYbchm0Gj6HdwEdWwPHmmOyk1q7qro-eKSA2Tte93TMIImFly6_dJuW6GYwuRbBK6dVWv-v21o_uKG2tJy_3HdheTCbiXgpQTOeGHI3hmSDgi-9eWTWHGs9ZGPfZhjNRu9OSp38nKqgQ_btYM.AiwMDwQrJuz6giqumuPvXA/__results___files/figure-html/unnamed-chunk-7-1.png">
            <a:extLst>
              <a:ext uri="{FF2B5EF4-FFF2-40B4-BE49-F238E27FC236}">
                <a16:creationId xmlns:a16="http://schemas.microsoft.com/office/drawing/2014/main" id="{6BBE3C9B-05AD-462D-B489-3E988E1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93" y="1511970"/>
            <a:ext cx="3670252" cy="2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749522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7499F-827B-443C-B22D-2F2F1E3A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70273"/>
            <a:ext cx="8524875" cy="3831553"/>
          </a:xfrm>
        </p:spPr>
      </p:pic>
    </p:spTree>
    <p:extLst>
      <p:ext uri="{BB962C8B-B14F-4D97-AF65-F5344CB8AC3E}">
        <p14:creationId xmlns:p14="http://schemas.microsoft.com/office/powerpoint/2010/main" val="2692297803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E770-9A96-40D8-81F1-3C5D2339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C9E356-D437-44E7-BF4C-3F96C6EDE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7" y="682624"/>
            <a:ext cx="8418545" cy="4232275"/>
          </a:xfrm>
        </p:spPr>
      </p:pic>
    </p:spTree>
    <p:extLst>
      <p:ext uri="{BB962C8B-B14F-4D97-AF65-F5344CB8AC3E}">
        <p14:creationId xmlns:p14="http://schemas.microsoft.com/office/powerpoint/2010/main" val="2607707061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4D837-223C-45D6-B4FA-7F14E467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kumimoji="1" lang="zh-CN" altLang="en-US" sz="28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800" dirty="0">
                <a:solidFill>
                  <a:prstClr val="black"/>
                </a:solidFill>
              </a:rPr>
              <a:t>—</a:t>
            </a:r>
            <a:r>
              <a:rPr kumimoji="1" lang="zh-CN" altLang="en-US" sz="2800" dirty="0">
                <a:solidFill>
                  <a:prstClr val="black"/>
                </a:solidFill>
              </a:rPr>
              <a:t>回归模型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1" y="625475"/>
            <a:ext cx="8126102" cy="4121150"/>
          </a:xfrm>
        </p:spPr>
      </p:pic>
    </p:spTree>
    <p:extLst>
      <p:ext uri="{BB962C8B-B14F-4D97-AF65-F5344CB8AC3E}">
        <p14:creationId xmlns:p14="http://schemas.microsoft.com/office/powerpoint/2010/main" val="3111164249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400" dirty="0">
                <a:solidFill>
                  <a:prstClr val="black"/>
                </a:solidFill>
              </a:rPr>
              <a:t>—</a:t>
            </a:r>
            <a:r>
              <a:rPr kumimoji="1" lang="zh-CN" altLang="en-US" sz="2400" dirty="0">
                <a:solidFill>
                  <a:prstClr val="black"/>
                </a:solidFill>
              </a:rPr>
              <a:t>回归模型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26176"/>
            <a:ext cx="8524875" cy="3919748"/>
          </a:xfrm>
        </p:spPr>
      </p:pic>
    </p:spTree>
    <p:extLst>
      <p:ext uri="{BB962C8B-B14F-4D97-AF65-F5344CB8AC3E}">
        <p14:creationId xmlns:p14="http://schemas.microsoft.com/office/powerpoint/2010/main" val="3667779843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zh-CN" altLang="en-US" sz="28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800" dirty="0">
                <a:solidFill>
                  <a:prstClr val="black"/>
                </a:solidFill>
              </a:rPr>
              <a:t>—</a:t>
            </a:r>
            <a:r>
              <a:rPr kumimoji="1" lang="zh-CN" altLang="en-US" sz="2800" dirty="0">
                <a:solidFill>
                  <a:prstClr val="black"/>
                </a:solidFill>
              </a:rPr>
              <a:t>回归模型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818449"/>
            <a:ext cx="8524875" cy="3735202"/>
          </a:xfrm>
        </p:spPr>
      </p:pic>
    </p:spTree>
    <p:extLst>
      <p:ext uri="{BB962C8B-B14F-4D97-AF65-F5344CB8AC3E}">
        <p14:creationId xmlns:p14="http://schemas.microsoft.com/office/powerpoint/2010/main" val="3484120423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zh-CN" altLang="en-US" sz="28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800" dirty="0">
                <a:solidFill>
                  <a:prstClr val="black"/>
                </a:solidFill>
              </a:rPr>
              <a:t>—</a:t>
            </a:r>
            <a:r>
              <a:rPr kumimoji="1" lang="zh-CN" altLang="en-US" sz="2800" dirty="0">
                <a:solidFill>
                  <a:prstClr val="black"/>
                </a:solidFill>
              </a:rPr>
              <a:t>回归模型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076877"/>
            <a:ext cx="8524875" cy="3218346"/>
          </a:xfrm>
        </p:spPr>
      </p:pic>
    </p:spTree>
    <p:extLst>
      <p:ext uri="{BB962C8B-B14F-4D97-AF65-F5344CB8AC3E}">
        <p14:creationId xmlns:p14="http://schemas.microsoft.com/office/powerpoint/2010/main" val="3422513086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400" dirty="0">
                <a:solidFill>
                  <a:prstClr val="black"/>
                </a:solidFill>
              </a:rPr>
              <a:t>—</a:t>
            </a:r>
            <a:r>
              <a:rPr kumimoji="1" lang="zh-CN" altLang="en-US" sz="2400" dirty="0">
                <a:solidFill>
                  <a:prstClr val="black"/>
                </a:solidFill>
              </a:rPr>
              <a:t>回归模型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19061"/>
            <a:ext cx="8524875" cy="3933977"/>
          </a:xfrm>
        </p:spPr>
      </p:pic>
    </p:spTree>
    <p:extLst>
      <p:ext uri="{BB962C8B-B14F-4D97-AF65-F5344CB8AC3E}">
        <p14:creationId xmlns:p14="http://schemas.microsoft.com/office/powerpoint/2010/main" val="2644134396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zh-CN" altLang="en-US" sz="2800" dirty="0">
                <a:solidFill>
                  <a:prstClr val="black"/>
                </a:solidFill>
              </a:rPr>
              <a:t>实例：房价预测</a:t>
            </a:r>
            <a:r>
              <a:rPr kumimoji="1" lang="en-US" altLang="zh-CN" sz="2800" dirty="0">
                <a:solidFill>
                  <a:prstClr val="black"/>
                </a:solidFill>
              </a:rPr>
              <a:t>—</a:t>
            </a:r>
            <a:r>
              <a:rPr kumimoji="1" lang="zh-CN" altLang="en-US" sz="2800" dirty="0">
                <a:solidFill>
                  <a:prstClr val="black"/>
                </a:solidFill>
              </a:rPr>
              <a:t>回归模型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8" y="625475"/>
            <a:ext cx="8196928" cy="4121150"/>
          </a:xfrm>
        </p:spPr>
      </p:pic>
    </p:spTree>
    <p:extLst>
      <p:ext uri="{BB962C8B-B14F-4D97-AF65-F5344CB8AC3E}">
        <p14:creationId xmlns:p14="http://schemas.microsoft.com/office/powerpoint/2010/main" val="2775569871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r>
              <a:rPr lang="en-US" altLang="zh-CN" dirty="0"/>
              <a:t>2</a:t>
            </a:r>
            <a:r>
              <a:rPr lang="zh-CN" altLang="en-US" dirty="0"/>
              <a:t>：统计语言模型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计算机是如何理解语言的？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语法规则</a:t>
            </a:r>
            <a:endParaRPr lang="en-US" altLang="zh-CN" dirty="0"/>
          </a:p>
          <a:p>
            <a:pPr lvl="1"/>
            <a:r>
              <a:rPr lang="zh-CN" altLang="en-US" dirty="0"/>
              <a:t>磁性</a:t>
            </a:r>
            <a:endParaRPr lang="en-US" altLang="zh-CN" dirty="0"/>
          </a:p>
          <a:p>
            <a:pPr lvl="1"/>
            <a:r>
              <a:rPr lang="zh-CN" altLang="en-US" dirty="0"/>
              <a:t>修辞手法等等</a:t>
            </a:r>
          </a:p>
        </p:txBody>
      </p:sp>
      <p:sp>
        <p:nvSpPr>
          <p:cNvPr id="4" name="矩形 3"/>
          <p:cNvSpPr/>
          <p:nvPr/>
        </p:nvSpPr>
        <p:spPr>
          <a:xfrm>
            <a:off x="574920" y="1181738"/>
            <a:ext cx="3214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“</a:t>
            </a:r>
            <a:r>
              <a:rPr lang="zh-CN" altLang="en-US" dirty="0"/>
              <a:t>徐志摩喜欢林徽因。”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38" y="913782"/>
            <a:ext cx="4620769" cy="35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08090"/>
      </p:ext>
    </p:extLst>
  </p:cSld>
  <p:clrMapOvr>
    <a:masterClrMapping/>
  </p:clrMapOvr>
  <p:transition spd="slow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r>
              <a:rPr lang="en-US" altLang="zh-CN" dirty="0"/>
              <a:t>2</a:t>
            </a:r>
            <a:r>
              <a:rPr lang="zh-CN" altLang="en-US" dirty="0"/>
              <a:t>：统计语言模型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按照所有规则去写一个完备的程序是不可能的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规则</a:t>
            </a:r>
          </a:p>
        </p:txBody>
      </p:sp>
      <p:sp>
        <p:nvSpPr>
          <p:cNvPr id="4" name="矩形 3"/>
          <p:cNvSpPr/>
          <p:nvPr/>
        </p:nvSpPr>
        <p:spPr>
          <a:xfrm>
            <a:off x="955964" y="1299594"/>
            <a:ext cx="7329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美联储主席本</a:t>
            </a:r>
            <a:r>
              <a:rPr lang="en-US" altLang="zh-CN" dirty="0"/>
              <a:t>.</a:t>
            </a:r>
            <a:r>
              <a:rPr lang="zh-CN" altLang="en-US" dirty="0"/>
              <a:t>伯南克昨天告诉媒体</a:t>
            </a:r>
            <a:r>
              <a:rPr lang="en-US" altLang="zh-CN" dirty="0"/>
              <a:t>7000</a:t>
            </a:r>
            <a:r>
              <a:rPr lang="zh-CN" altLang="en-US" dirty="0"/>
              <a:t>亿美元的救助资金将借给上百家银行、保险公司和汽车公司。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8763" y="2746036"/>
            <a:ext cx="773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主语</a:t>
            </a:r>
            <a:r>
              <a:rPr lang="en-US" altLang="zh-CN" dirty="0"/>
              <a:t>[</a:t>
            </a:r>
            <a:r>
              <a:rPr lang="zh-CN" altLang="en-US" dirty="0"/>
              <a:t>美联储主席本</a:t>
            </a:r>
            <a:r>
              <a:rPr lang="en-US" altLang="zh-CN" dirty="0"/>
              <a:t>.</a:t>
            </a:r>
            <a:r>
              <a:rPr lang="zh-CN" altLang="en-US" dirty="0"/>
              <a:t>伯南克</a:t>
            </a:r>
            <a:r>
              <a:rPr lang="en-US" altLang="zh-CN" dirty="0"/>
              <a:t>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动词短语</a:t>
            </a:r>
            <a:r>
              <a:rPr lang="en-US" altLang="zh-CN" dirty="0"/>
              <a:t>[</a:t>
            </a:r>
            <a:r>
              <a:rPr lang="zh-CN" altLang="en-US" dirty="0"/>
              <a:t>昨天告诉媒体</a:t>
            </a:r>
            <a:r>
              <a:rPr lang="en-US" altLang="zh-CN" dirty="0"/>
              <a:t>7000</a:t>
            </a:r>
            <a:r>
              <a:rPr lang="zh-CN" altLang="en-US" dirty="0"/>
              <a:t>亿美元的救助资金将借给上百家银行、保险公司和汽车公司</a:t>
            </a:r>
            <a:r>
              <a:rPr lang="en-US" altLang="zh-CN" dirty="0"/>
              <a:t>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句号</a:t>
            </a:r>
            <a:r>
              <a:rPr lang="en-US" altLang="zh-CN" dirty="0"/>
              <a:t>[</a:t>
            </a:r>
            <a:r>
              <a:rPr lang="zh-CN" altLang="en-US" dirty="0"/>
              <a:t>。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505915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5DD27-1236-41D7-9CFF-19C0F553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课程的考核要求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1381A-43A6-4A2A-837B-9A564274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两次组队竞赛</a:t>
            </a:r>
          </a:p>
        </p:txBody>
      </p:sp>
      <p:pic>
        <p:nvPicPr>
          <p:cNvPr id="14338" name="Picture 2" descr="Woof Meow">
            <a:extLst>
              <a:ext uri="{FF2B5EF4-FFF2-40B4-BE49-F238E27FC236}">
                <a16:creationId xmlns:a16="http://schemas.microsoft.com/office/drawing/2014/main" id="{310C4B0C-729E-48AA-A84D-380BC7CC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177974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7D2875-D574-42F4-9FDE-8426FB843A54}"/>
              </a:ext>
            </a:extLst>
          </p:cNvPr>
          <p:cNvSpPr/>
          <p:nvPr/>
        </p:nvSpPr>
        <p:spPr>
          <a:xfrm>
            <a:off x="3753570" y="39655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Dogs vs. Cats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939612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r>
              <a:rPr lang="en-US" altLang="zh-CN" dirty="0"/>
              <a:t>2</a:t>
            </a:r>
            <a:r>
              <a:rPr lang="zh-CN" altLang="en-US" dirty="0"/>
              <a:t>：统计语言模型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稍微变动一下</a:t>
            </a:r>
          </a:p>
        </p:txBody>
      </p:sp>
      <p:sp>
        <p:nvSpPr>
          <p:cNvPr id="4" name="矩形 3"/>
          <p:cNvSpPr/>
          <p:nvPr/>
        </p:nvSpPr>
        <p:spPr>
          <a:xfrm>
            <a:off x="837176" y="1147563"/>
            <a:ext cx="7453746" cy="336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美联储主席本</a:t>
            </a:r>
            <a:r>
              <a:rPr lang="en-US" altLang="zh-CN" dirty="0"/>
              <a:t>.</a:t>
            </a:r>
            <a:r>
              <a:rPr lang="zh-CN" altLang="en-US" dirty="0"/>
              <a:t>伯南克昨天告诉媒体</a:t>
            </a:r>
            <a:r>
              <a:rPr lang="en-US" altLang="zh-CN" dirty="0"/>
              <a:t>7000</a:t>
            </a:r>
            <a:r>
              <a:rPr lang="zh-CN" altLang="en-US" dirty="0"/>
              <a:t>亿美元的救助资金将借给上百家银行、保险公司和汽车公司。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Re-order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本</a:t>
            </a:r>
            <a:r>
              <a:rPr lang="en-US" altLang="zh-CN" dirty="0"/>
              <a:t>.</a:t>
            </a:r>
            <a:r>
              <a:rPr lang="zh-CN" altLang="en-US" dirty="0"/>
              <a:t>伯南克美联储主席昨天</a:t>
            </a:r>
            <a:r>
              <a:rPr lang="en-US" altLang="zh-CN" dirty="0"/>
              <a:t>7000</a:t>
            </a:r>
            <a:r>
              <a:rPr lang="zh-CN" altLang="en-US" dirty="0"/>
              <a:t>亿美元的救助资金告诉媒体将借给银行、保险公司和汽车公司上百家。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Confusion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联主美储席本</a:t>
            </a:r>
            <a:r>
              <a:rPr lang="en-US" altLang="zh-CN" dirty="0"/>
              <a:t>.</a:t>
            </a:r>
            <a:r>
              <a:rPr lang="zh-CN" altLang="en-US" dirty="0"/>
              <a:t>伯诉体南将借天的救克告媒昨助资金</a:t>
            </a:r>
            <a:r>
              <a:rPr lang="en-US" altLang="zh-CN" dirty="0"/>
              <a:t>70</a:t>
            </a:r>
            <a:r>
              <a:rPr lang="zh-CN" altLang="en-US" dirty="0"/>
              <a:t>元亿</a:t>
            </a:r>
            <a:r>
              <a:rPr lang="en-US" altLang="zh-CN" dirty="0"/>
              <a:t>00</a:t>
            </a:r>
            <a:r>
              <a:rPr lang="zh-CN" altLang="en-US" dirty="0"/>
              <a:t>美给上百百百家银保行、汽车险公司公司和。</a:t>
            </a:r>
          </a:p>
        </p:txBody>
      </p:sp>
    </p:spTree>
    <p:extLst>
      <p:ext uri="{BB962C8B-B14F-4D97-AF65-F5344CB8AC3E}">
        <p14:creationId xmlns:p14="http://schemas.microsoft.com/office/powerpoint/2010/main" val="1254967623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</a:t>
            </a:r>
            <a:r>
              <a:rPr lang="en-US" altLang="zh-CN" dirty="0"/>
              <a:t>S</a:t>
            </a:r>
            <a:r>
              <a:rPr lang="zh-CN" altLang="en-US" dirty="0"/>
              <a:t>是一个有意义的句子，其中的词汇分别为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所有的规则都可以转变为一个统计的问题，也就是让整句话的概率最大：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例如：第一句话的概率是</a:t>
            </a:r>
            <a:r>
              <a:rPr lang="en-US" altLang="zh-CN" dirty="0"/>
              <a:t>10</a:t>
            </a:r>
            <a:r>
              <a:rPr lang="en-US" altLang="zh-CN" baseline="30000" dirty="0"/>
              <a:t>-20</a:t>
            </a:r>
          </a:p>
          <a:p>
            <a:r>
              <a:rPr lang="zh-CN" altLang="en-US" dirty="0"/>
              <a:t>第二句话的概率是</a:t>
            </a:r>
            <a:r>
              <a:rPr lang="en-US" altLang="zh-CN" dirty="0"/>
              <a:t>10</a:t>
            </a:r>
            <a:r>
              <a:rPr lang="en-US" altLang="zh-CN" baseline="30000" dirty="0"/>
              <a:t>-25</a:t>
            </a:r>
          </a:p>
          <a:p>
            <a:r>
              <a:rPr lang="zh-CN" altLang="en-US" dirty="0"/>
              <a:t>第三句话的概率是</a:t>
            </a:r>
            <a:r>
              <a:rPr lang="en-US" altLang="zh-CN" dirty="0"/>
              <a:t>10</a:t>
            </a:r>
            <a:r>
              <a:rPr lang="en-US" altLang="zh-CN" baseline="30000" dirty="0"/>
              <a:t>-70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786321"/>
              </p:ext>
            </p:extLst>
          </p:nvPr>
        </p:nvGraphicFramePr>
        <p:xfrm>
          <a:off x="1135049" y="1658215"/>
          <a:ext cx="68580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3" imgW="6858180" imgH="857130" progId="Equation.DSMT4">
                  <p:embed/>
                </p:oleObj>
              </mc:Choice>
              <mc:Fallback>
                <p:oleObj name="Equation" r:id="rId3" imgW="6858180" imgH="8571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5049" y="1658215"/>
                        <a:ext cx="6858000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337877"/>
      </p:ext>
    </p:extLst>
  </p:cSld>
  <p:clrMapOvr>
    <a:masterClrMapping/>
  </p:clrMapOvr>
  <p:transition spd="slow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根据马尔科夫假设，词汇</a:t>
            </a:r>
            <a:r>
              <a:rPr lang="en-US" altLang="zh-CN" i="1" dirty="0" err="1"/>
              <a:t>w</a:t>
            </a:r>
            <a:r>
              <a:rPr lang="en-US" altLang="zh-CN" i="1" baseline="-25000" dirty="0" err="1"/>
              <a:t>i</a:t>
            </a:r>
            <a:r>
              <a:rPr lang="zh-CN" altLang="en-US" dirty="0"/>
              <a:t>仅依赖于前一个词汇</a:t>
            </a:r>
            <a:r>
              <a:rPr lang="en-US" altLang="zh-CN" i="1" dirty="0"/>
              <a:t>w</a:t>
            </a:r>
            <a:r>
              <a:rPr lang="en-US" altLang="zh-CN" i="1" baseline="-25000" dirty="0"/>
              <a:t>i</a:t>
            </a:r>
            <a:r>
              <a:rPr lang="en-US" altLang="zh-CN" baseline="-25000" dirty="0"/>
              <a:t>-1</a:t>
            </a:r>
          </a:p>
          <a:p>
            <a:endParaRPr lang="en-US" altLang="zh-CN" baseline="-25000" dirty="0"/>
          </a:p>
          <a:p>
            <a:endParaRPr lang="en-US" altLang="zh-CN" baseline="-25000" dirty="0"/>
          </a:p>
          <a:p>
            <a:endParaRPr lang="en-US" altLang="zh-CN" baseline="-25000" dirty="0"/>
          </a:p>
          <a:p>
            <a:endParaRPr lang="en-US" altLang="zh-CN" baseline="-25000" dirty="0"/>
          </a:p>
          <a:p>
            <a:r>
              <a:rPr lang="zh-CN" altLang="en-US" dirty="0"/>
              <a:t>单元文法</a:t>
            </a:r>
            <a:endParaRPr lang="en-US" altLang="zh-CN" dirty="0"/>
          </a:p>
          <a:p>
            <a:r>
              <a:rPr lang="zh-CN" altLang="en-US" dirty="0"/>
              <a:t>二元文法</a:t>
            </a:r>
            <a:endParaRPr lang="en-US" altLang="zh-CN" dirty="0"/>
          </a:p>
          <a:p>
            <a:r>
              <a:rPr lang="zh-CN" altLang="en-US" dirty="0"/>
              <a:t>多元文法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02939"/>
              </p:ext>
            </p:extLst>
          </p:nvPr>
        </p:nvGraphicFramePr>
        <p:xfrm>
          <a:off x="1901811" y="1309255"/>
          <a:ext cx="53244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3" imgW="5324359" imgH="419033" progId="Equation.DSMT4">
                  <p:embed/>
                </p:oleObj>
              </mc:Choice>
              <mc:Fallback>
                <p:oleObj name="Equation" r:id="rId3" imgW="5324359" imgH="4190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1811" y="1309255"/>
                        <a:ext cx="53244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922083"/>
              </p:ext>
            </p:extLst>
          </p:nvPr>
        </p:nvGraphicFramePr>
        <p:xfrm>
          <a:off x="2850962" y="3168795"/>
          <a:ext cx="2828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5" imgW="2829071" imgH="676208" progId="Equation.DSMT4">
                  <p:embed/>
                </p:oleObj>
              </mc:Choice>
              <mc:Fallback>
                <p:oleObj name="Equation" r:id="rId5" imgW="2829071" imgH="6762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0962" y="3168795"/>
                        <a:ext cx="2828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439395"/>
      </p:ext>
    </p:extLst>
  </p:cSld>
  <p:clrMapOvr>
    <a:masterClrMapping/>
  </p:clrMapOvr>
  <p:transition spd="slow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在语料库中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根据大数定律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每一个语言模型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251052"/>
              </p:ext>
            </p:extLst>
          </p:nvPr>
        </p:nvGraphicFramePr>
        <p:xfrm>
          <a:off x="3141518" y="1126982"/>
          <a:ext cx="25146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4" name="Equation" r:id="rId3" imgW="2514690" imgH="714335" progId="Equation.DSMT4">
                  <p:embed/>
                </p:oleObj>
              </mc:Choice>
              <mc:Fallback>
                <p:oleObj name="Equation" r:id="rId3" imgW="2514690" imgH="71433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1518" y="1126982"/>
                        <a:ext cx="25146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199476"/>
              </p:ext>
            </p:extLst>
          </p:nvPr>
        </p:nvGraphicFramePr>
        <p:xfrm>
          <a:off x="2525699" y="2173000"/>
          <a:ext cx="40767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Equation" r:id="rId5" imgW="4076535" imgH="714335" progId="Equation.DSMT4">
                  <p:embed/>
                </p:oleObj>
              </mc:Choice>
              <mc:Fallback>
                <p:oleObj name="Equation" r:id="rId5" imgW="4076535" imgH="71433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5699" y="2173000"/>
                        <a:ext cx="40767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46823"/>
              </p:ext>
            </p:extLst>
          </p:nvPr>
        </p:nvGraphicFramePr>
        <p:xfrm>
          <a:off x="3059099" y="2887375"/>
          <a:ext cx="30099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Equation" r:id="rId7" imgW="3009795" imgH="714335" progId="Equation.DSMT4">
                  <p:embed/>
                </p:oleObj>
              </mc:Choice>
              <mc:Fallback>
                <p:oleObj name="Equation" r:id="rId7" imgW="3009795" imgH="71433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59099" y="2887375"/>
                        <a:ext cx="30099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322043"/>
              </p:ext>
            </p:extLst>
          </p:nvPr>
        </p:nvGraphicFramePr>
        <p:xfrm>
          <a:off x="3344849" y="4087423"/>
          <a:ext cx="2438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7" name="Equation" r:id="rId9" imgW="2438520" imgH="695272" progId="Equation.DSMT4">
                  <p:embed/>
                </p:oleObj>
              </mc:Choice>
              <mc:Fallback>
                <p:oleObj name="Equation" r:id="rId9" imgW="2438520" imgH="69527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4849" y="4087423"/>
                        <a:ext cx="24384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32037"/>
      </p:ext>
    </p:extLst>
  </p:cSld>
  <p:clrMapOvr>
    <a:masterClrMapping/>
  </p:clrMapOvr>
  <p:transition spd="slow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语义鸿沟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人类语言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机器语言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4509" y="1181785"/>
            <a:ext cx="6407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                床前明月光，疑是地上霜。</a:t>
            </a:r>
            <a:endParaRPr lang="en-US" altLang="zh-CN" sz="2400" dirty="0"/>
          </a:p>
          <a:p>
            <a:r>
              <a:rPr lang="en-US" altLang="zh-CN" sz="2400" dirty="0"/>
              <a:t>                </a:t>
            </a:r>
            <a:r>
              <a:rPr lang="zh-CN" altLang="en-US" sz="2400" dirty="0"/>
              <a:t>举头望明月，低头思故乡。</a:t>
            </a:r>
          </a:p>
        </p:txBody>
      </p:sp>
      <p:sp>
        <p:nvSpPr>
          <p:cNvPr id="5" name="矩形 4"/>
          <p:cNvSpPr/>
          <p:nvPr/>
        </p:nvSpPr>
        <p:spPr>
          <a:xfrm>
            <a:off x="207818" y="2498703"/>
            <a:ext cx="88461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1100101101110101000101011100101100010011000110111100110100110001000111011100110100111001000100011100101100001011000100111101111101111001000110011100111100101101001000111100110100110001010111111100101100111001011000011100100101110001000101011101001100111001001110011100011100000001000001000100000001000000010000000001010111001001011100010111110111001011010010010110100111001101001110010011011111001101001100010001110111001101001110010001000111011111011110010001100000010101110010010111101100011101110010110100100101101001110011010000000100111011110011010010101100001011110010010111001101000011110001110000000100000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560702"/>
      </p:ext>
    </p:extLst>
  </p:cSld>
  <p:clrMapOvr>
    <a:masterClrMapping/>
  </p:clrMapOvr>
  <p:transition spd="slow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语义鸿沟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55" y="660437"/>
            <a:ext cx="7835251" cy="34959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99901" y="415636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毕加索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格尔尼卡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146463"/>
      </p:ext>
    </p:extLst>
  </p:cSld>
  <p:clrMapOvr>
    <a:masterClrMapping/>
  </p:clrMapOvr>
  <p:transition spd="slow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303885" y="2111945"/>
            <a:ext cx="928015" cy="1097753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2315121" y="2749892"/>
            <a:ext cx="330090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人工智能的研究领域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3594320" y="1986976"/>
            <a:ext cx="74251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200" spc="300" dirty="0">
                <a:solidFill>
                  <a:srgbClr val="8FAA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spc="300" dirty="0">
              <a:solidFill>
                <a:srgbClr val="8FAA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9401" y="2660821"/>
            <a:ext cx="4832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72" y="69850"/>
            <a:ext cx="1545328" cy="149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12526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认知建模</a:t>
            </a:r>
            <a:endParaRPr lang="en-US" altLang="zh-CN" dirty="0"/>
          </a:p>
        </p:txBody>
      </p:sp>
      <p:pic>
        <p:nvPicPr>
          <p:cNvPr id="9" name="Picture 2" descr="Simple CBT Model (Worksheet) | Therapist Aid">
            <a:extLst>
              <a:ext uri="{FF2B5EF4-FFF2-40B4-BE49-F238E27FC236}">
                <a16:creationId xmlns:a16="http://schemas.microsoft.com/office/drawing/2014/main" id="{6931F6DC-0F81-4802-B06B-6F60984A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60" y="759072"/>
            <a:ext cx="5112680" cy="362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79196"/>
      </p:ext>
    </p:extLst>
  </p:cSld>
  <p:clrMapOvr>
    <a:masterClrMapping/>
  </p:clrMapOvr>
  <p:transition spd="slow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17880-89EB-40E0-8C3B-C8EBC0C8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知识表示</a:t>
            </a:r>
            <a:endParaRPr lang="zh-CN" altLang="en-US" dirty="0"/>
          </a:p>
        </p:txBody>
      </p:sp>
      <p:pic>
        <p:nvPicPr>
          <p:cNvPr id="4" name="Picture 2" descr="AI Techniques of Knowledge Representation - Javatpoint">
            <a:extLst>
              <a:ext uri="{FF2B5EF4-FFF2-40B4-BE49-F238E27FC236}">
                <a16:creationId xmlns:a16="http://schemas.microsoft.com/office/drawing/2014/main" id="{5ADC3608-A1E6-493E-AFB1-9867C656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12" y="790529"/>
            <a:ext cx="5384375" cy="356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82724"/>
      </p:ext>
    </p:extLst>
  </p:cSld>
  <p:clrMapOvr>
    <a:masterClrMapping/>
  </p:clrMapOvr>
  <p:transition spd="slow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B338C-14A4-4828-ACF5-6DF4652B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pic>
        <p:nvPicPr>
          <p:cNvPr id="4" name="Picture 2" descr="一文看懂机器学习！（3种学习方法+7个实操步骤+15种常见算法）">
            <a:extLst>
              <a:ext uri="{FF2B5EF4-FFF2-40B4-BE49-F238E27FC236}">
                <a16:creationId xmlns:a16="http://schemas.microsoft.com/office/drawing/2014/main" id="{B925E6AB-0A2F-4C68-910F-D0E3BEE3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84" y="1072820"/>
            <a:ext cx="8573443" cy="34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6884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F19A8-C1D7-4253-ABEA-FDFD3562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46ED5-67A9-4890-A82C-771E0775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625289"/>
            <a:ext cx="5568158" cy="4121188"/>
          </a:xfrm>
        </p:spPr>
        <p:txBody>
          <a:bodyPr/>
          <a:lstStyle/>
          <a:p>
            <a:r>
              <a:rPr lang="zh-CN" altLang="en-US" dirty="0"/>
              <a:t>带上你的笔记本</a:t>
            </a:r>
            <a:endParaRPr lang="en-US" altLang="zh-CN" dirty="0"/>
          </a:p>
          <a:p>
            <a:r>
              <a:rPr lang="zh-CN" altLang="en-US" dirty="0"/>
              <a:t>天池在线平台提供</a:t>
            </a:r>
            <a:r>
              <a:rPr lang="en-US" altLang="zh-CN" dirty="0"/>
              <a:t>python notebook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即使你的笔记本计算能力不强也没关系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加入课程：“人工智能导论”课程链接：</a:t>
            </a:r>
            <a:r>
              <a:rPr lang="en-US" altLang="zh-CN" dirty="0">
                <a:hlinkClick r:id="rId2"/>
              </a:rPr>
              <a:t>https://tianchi.aliyun.com/ailab/invite/course/5l6lZWeuTmoe61tM4nTvqA6ga8sxi0WtI4AEmxTG</a:t>
            </a:r>
            <a:endParaRPr lang="en-US" altLang="zh-CN" dirty="0"/>
          </a:p>
          <a:p>
            <a:pPr marL="274313" lvl="1" indent="-274313">
              <a:buClr>
                <a:schemeClr val="accent1">
                  <a:lumMod val="50000"/>
                </a:schemeClr>
              </a:buClr>
              <a:buSzPct val="95000"/>
            </a:pPr>
            <a:r>
              <a:rPr lang="zh-CN" altLang="en-US" sz="2000" dirty="0"/>
              <a:t>所有课件下载地址</a:t>
            </a:r>
            <a:endParaRPr lang="en-US" altLang="zh-CN" sz="2000" dirty="0"/>
          </a:p>
          <a:p>
            <a:pPr marL="617214" lvl="2" indent="-342900">
              <a:buClr>
                <a:schemeClr val="accent1">
                  <a:lumMod val="50000"/>
                </a:schemeClr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1800" dirty="0">
                <a:hlinkClick r:id="rId3"/>
              </a:rPr>
              <a:t>https://github.com/wangjin0818/Artificial_Intelligence_Generic_2023</a:t>
            </a:r>
            <a:endParaRPr lang="en-US" altLang="zh-CN" sz="1800" dirty="0"/>
          </a:p>
          <a:p>
            <a:pPr marL="274313" lvl="1" indent="-274313">
              <a:buClr>
                <a:schemeClr val="accent1">
                  <a:lumMod val="50000"/>
                </a:schemeClr>
              </a:buClr>
              <a:buSzPct val="95000"/>
            </a:pPr>
            <a:r>
              <a:rPr lang="zh-CN" altLang="en-US" sz="2000" dirty="0"/>
              <a:t>我的联系方式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hlinkClick r:id="rId4"/>
              </a:rPr>
              <a:t>wangjin@ynu.edu.cn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1DFE36-043B-4339-8368-613938AA0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30" y="729935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78592"/>
      </p:ext>
    </p:extLst>
  </p:cSld>
  <p:clrMapOvr>
    <a:masterClrMapping/>
  </p:clrMapOvr>
  <p:transition spd="slow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C0628-EC32-4A1D-AF88-FE9F61B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</a:t>
            </a:r>
          </a:p>
        </p:txBody>
      </p:sp>
      <p:pic>
        <p:nvPicPr>
          <p:cNvPr id="4" name="Picture 2" descr="Natural Language Processing (NLP) Explained—Definition, Steps, Use Cases,  and More | LITSLINK Blog">
            <a:extLst>
              <a:ext uri="{FF2B5EF4-FFF2-40B4-BE49-F238E27FC236}">
                <a16:creationId xmlns:a16="http://schemas.microsoft.com/office/drawing/2014/main" id="{8D87E22C-8E26-4AD4-A79F-45BBB366F8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56" y="625475"/>
            <a:ext cx="7212012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21142"/>
      </p:ext>
    </p:extLst>
  </p:cSld>
  <p:clrMapOvr>
    <a:masterClrMapping/>
  </p:clrMapOvr>
  <p:transition spd="slow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4A4AF-5E6B-42D0-A7A1-FB6CA419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专家博弈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3E3F2-E9A8-4BD0-9308-154AE61E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人类之所以能求解问题，是因为人类具有知识。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专家系统就是把有关领域专家的知识整理出来，让计算机利用这些知识求解专门领域的问题。</a:t>
            </a:r>
          </a:p>
          <a:p>
            <a:endParaRPr lang="zh-CN" altLang="en-US" dirty="0"/>
          </a:p>
        </p:txBody>
      </p:sp>
      <p:pic>
        <p:nvPicPr>
          <p:cNvPr id="4" name="Picture 2" descr="Expert Systems in Artificial Intelligence - Javatpoint">
            <a:extLst>
              <a:ext uri="{FF2B5EF4-FFF2-40B4-BE49-F238E27FC236}">
                <a16:creationId xmlns:a16="http://schemas.microsoft.com/office/drawing/2014/main" id="{615B65D1-E03D-41E9-8CE5-7AF4F6BB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36" y="1912092"/>
            <a:ext cx="6168425" cy="254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835203"/>
      </p:ext>
    </p:extLst>
  </p:cSld>
  <p:clrMapOvr>
    <a:masterClrMapping/>
  </p:clrMapOvr>
  <p:transition spd="slow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E9B68-5145-4C24-B5DC-F5CB3A12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</a:t>
            </a:r>
          </a:p>
        </p:txBody>
      </p:sp>
      <p:pic>
        <p:nvPicPr>
          <p:cNvPr id="4" name="Picture 2" descr="Tesla&amp;#39;s new Autopilot is amazing -- but please keep your eyes on the road |  CNN">
            <a:extLst>
              <a:ext uri="{FF2B5EF4-FFF2-40B4-BE49-F238E27FC236}">
                <a16:creationId xmlns:a16="http://schemas.microsoft.com/office/drawing/2014/main" id="{D5680C1C-C195-4534-9F36-F9DE7DAF15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8" y="625475"/>
            <a:ext cx="7326488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39767"/>
      </p:ext>
    </p:extLst>
  </p:cSld>
  <p:clrMapOvr>
    <a:masterClrMapping/>
  </p:clrMapOvr>
  <p:transition spd="slow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457960" y="1991996"/>
            <a:ext cx="605980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0" h="0"/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55000">
                      <a:srgbClr val="FCE291"/>
                    </a:gs>
                  </a:gsLst>
                  <a:lin ang="5400000" scaled="1"/>
                </a:gradFill>
                <a:effectLst>
                  <a:outerShdw blurRad="317500" sx="103000" sy="103000" algn="ctr" rotWithShape="0">
                    <a:srgbClr val="FCE291">
                      <a:alpha val="60000"/>
                    </a:srgbClr>
                  </a:outerShdw>
                </a:effectLst>
                <a:uLnTx/>
                <a:uFillTx/>
                <a:latin typeface="方正清刻本悦宋简体"/>
                <a:ea typeface="方正清刻本悦宋简体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谢谢聆听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欢迎提问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05464-4A5C-4B22-8252-9292B8ED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自学方法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DCEAA-727C-4586-8BE5-CB6919BF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Andrew Ng</a:t>
            </a:r>
            <a:r>
              <a:rPr lang="zh-CN" altLang="en-US" dirty="0"/>
              <a:t>的</a:t>
            </a:r>
            <a:r>
              <a:rPr lang="en-US" altLang="zh-CN" dirty="0"/>
              <a:t>《Machine Learning》</a:t>
            </a:r>
            <a:r>
              <a:rPr lang="zh-CN" altLang="en-US" dirty="0"/>
              <a:t>在线课程</a:t>
            </a:r>
          </a:p>
          <a:p>
            <a:r>
              <a:rPr lang="en-US" altLang="zh-CN" dirty="0"/>
              <a:t>https://www.bilibili.com/video/BV1FT4y1E74V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53C24F-0CE6-438C-A0CC-34AC15DB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67" y="1634590"/>
            <a:ext cx="3970961" cy="2996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C22834-2D75-42F2-BFD7-7E8930E3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5" y="1634590"/>
            <a:ext cx="2415768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2340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M080287D"/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流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2858</Words>
  <Application>Microsoft Office PowerPoint</Application>
  <PresentationFormat>全屏显示(16:9)</PresentationFormat>
  <Paragraphs>422</Paragraphs>
  <Slides>83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113" baseType="lpstr">
      <vt:lpstr>Arial Unicode MS</vt:lpstr>
      <vt:lpstr>DFWaWaSC-W5</vt:lpstr>
      <vt:lpstr>Helvetica Neue</vt:lpstr>
      <vt:lpstr>PingFang SC</vt:lpstr>
      <vt:lpstr>zeitung</vt:lpstr>
      <vt:lpstr>方正书宋简体</vt:lpstr>
      <vt:lpstr>方正中等线简体</vt:lpstr>
      <vt:lpstr>仿宋_GB2312</vt:lpstr>
      <vt:lpstr>华康娃娃体W5(P)</vt:lpstr>
      <vt:lpstr>华文琥珀</vt:lpstr>
      <vt:lpstr>华文楷体</vt:lpstr>
      <vt:lpstr>华文细黑</vt:lpstr>
      <vt:lpstr>楷体</vt:lpstr>
      <vt:lpstr>隶书</vt:lpstr>
      <vt:lpstr>宋体</vt:lpstr>
      <vt:lpstr>Arial</vt:lpstr>
      <vt:lpstr>Arial</vt:lpstr>
      <vt:lpstr>Calibri</vt:lpstr>
      <vt:lpstr>Cambria</vt:lpstr>
      <vt:lpstr>Constantia</vt:lpstr>
      <vt:lpstr>tahoma</vt:lpstr>
      <vt:lpstr>Times New Roman</vt:lpstr>
      <vt:lpstr>Wingdings</vt:lpstr>
      <vt:lpstr>Wingdings 2</vt:lpstr>
      <vt:lpstr>黑体</vt:lpstr>
      <vt:lpstr>微软雅黑</vt:lpstr>
      <vt:lpstr>流畅</vt:lpstr>
      <vt:lpstr>1_流畅</vt:lpstr>
      <vt:lpstr>Microsoft Visio 2000/2002 Drawing</vt:lpstr>
      <vt:lpstr>Equation</vt:lpstr>
      <vt:lpstr>PowerPoint 演示文稿</vt:lpstr>
      <vt:lpstr>PowerPoint 演示文稿</vt:lpstr>
      <vt:lpstr>课程的主要内容</vt:lpstr>
      <vt:lpstr>教材的选择</vt:lpstr>
      <vt:lpstr>教材的选择</vt:lpstr>
      <vt:lpstr>课程的考核要求</vt:lpstr>
      <vt:lpstr>课程的考核要求</vt:lpstr>
      <vt:lpstr>课堂要求</vt:lpstr>
      <vt:lpstr>自学方法</vt:lpstr>
      <vt:lpstr>自学方法</vt:lpstr>
      <vt:lpstr>PowerPoint 演示文稿</vt:lpstr>
      <vt:lpstr>PowerPoint 演示文稿</vt:lpstr>
      <vt:lpstr>人工智能将引领人类第四次工业革命 – 智能化</vt:lpstr>
      <vt:lpstr>第一次工业革命</vt:lpstr>
      <vt:lpstr>第二次工业革命</vt:lpstr>
      <vt:lpstr>AI将催生“无用阶层”吗？</vt:lpstr>
      <vt:lpstr>PowerPoint 演示文稿</vt:lpstr>
      <vt:lpstr>手机中的AI</vt:lpstr>
      <vt:lpstr>3:0 !  AlphaGo 完胜柯洁 </vt:lpstr>
      <vt:lpstr>无人驾驶车队亮相2018春晚  </vt:lpstr>
      <vt:lpstr>什么是人工智能(AI)?</vt:lpstr>
      <vt:lpstr>为什么会有人工智能？</vt:lpstr>
      <vt:lpstr>大脑“外包”的历史由来已久</vt:lpstr>
      <vt:lpstr>早期的工具</vt:lpstr>
      <vt:lpstr>设计工具以实现智能</vt:lpstr>
      <vt:lpstr>“物质”与“意识”的哲学观点</vt:lpstr>
      <vt:lpstr>把“意识”灌注给“物质”</vt:lpstr>
      <vt:lpstr>几个特殊的名词</vt:lpstr>
      <vt:lpstr>计算机械化</vt:lpstr>
      <vt:lpstr>计算机械化</vt:lpstr>
      <vt:lpstr>定理证明</vt:lpstr>
      <vt:lpstr>形式主义</vt:lpstr>
      <vt:lpstr>逻辑主义</vt:lpstr>
      <vt:lpstr>哥德尔不完备定理</vt:lpstr>
      <vt:lpstr>PowerPoint 演示文稿</vt:lpstr>
      <vt:lpstr>人工智能的起源</vt:lpstr>
      <vt:lpstr>图灵——机器能思考吗？</vt:lpstr>
      <vt:lpstr>早期的人工智能思路——规则</vt:lpstr>
      <vt:lpstr>计算机械化</vt:lpstr>
      <vt:lpstr>达特茅斯会议</vt:lpstr>
      <vt:lpstr>达特茅斯会议</vt:lpstr>
      <vt:lpstr>人工智能的发展历程</vt:lpstr>
      <vt:lpstr>AI处于什么阶段？</vt:lpstr>
      <vt:lpstr>PowerPoint 演示文稿</vt:lpstr>
      <vt:lpstr>AI Roadmap</vt:lpstr>
      <vt:lpstr>你们为什么需要关注人工智能？</vt:lpstr>
      <vt:lpstr>人工智能的学科结构</vt:lpstr>
      <vt:lpstr>人工智能的流派</vt:lpstr>
      <vt:lpstr>符号学派</vt:lpstr>
      <vt:lpstr>符号主义</vt:lpstr>
      <vt:lpstr>行为主义</vt:lpstr>
      <vt:lpstr>连接主义</vt:lpstr>
      <vt:lpstr>深度学习</vt:lpstr>
      <vt:lpstr>PowerPoint 演示文稿</vt:lpstr>
      <vt:lpstr>人工智能模型是什么？</vt:lpstr>
      <vt:lpstr>人工智能模型是什么？</vt:lpstr>
      <vt:lpstr>人工智能模型是什么？</vt:lpstr>
      <vt:lpstr>AI生态逐步形成：基础资源+技术+应用</vt:lpstr>
      <vt:lpstr>人工智能模型是什么？</vt:lpstr>
      <vt:lpstr>机器学习过程</vt:lpstr>
      <vt:lpstr>机器学习过程</vt:lpstr>
      <vt:lpstr>实例：房价预测—回归模型</vt:lpstr>
      <vt:lpstr>实例：房价预测—回归模型</vt:lpstr>
      <vt:lpstr>实例：房价预测—回归模型</vt:lpstr>
      <vt:lpstr>实例：房价预测—回归模型</vt:lpstr>
      <vt:lpstr>实例：房价预测—回归模型</vt:lpstr>
      <vt:lpstr>实例：房价预测—回归模型</vt:lpstr>
      <vt:lpstr>实例2：统计语言模型</vt:lpstr>
      <vt:lpstr>实例2：统计语言模型</vt:lpstr>
      <vt:lpstr>实例2：统计语言模型</vt:lpstr>
      <vt:lpstr>统计语言模型</vt:lpstr>
      <vt:lpstr>统计语言模型</vt:lpstr>
      <vt:lpstr>统计语言模型</vt:lpstr>
      <vt:lpstr>语义鸿沟</vt:lpstr>
      <vt:lpstr>语义鸿沟</vt:lpstr>
      <vt:lpstr>PowerPoint 演示文稿</vt:lpstr>
      <vt:lpstr>认知建模</vt:lpstr>
      <vt:lpstr>知识表示</vt:lpstr>
      <vt:lpstr>机器学习</vt:lpstr>
      <vt:lpstr>自然语言处理</vt:lpstr>
      <vt:lpstr>专家博弈</vt:lpstr>
      <vt:lpstr>自动驾驶</vt:lpstr>
      <vt:lpstr>PowerPoint 演示文稿</vt:lpstr>
    </vt:vector>
  </TitlesOfParts>
  <Company>中智讯（武汉）科技有限公司</Company>
  <LinksUpToDate>false</LinksUpToDate>
  <SharedDoc>false</SharedDoc>
  <HyperlinkBase>www.uicctech.com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基于IPv6技术的无线传感物联网技术</dc:title>
  <dc:subject>物联网解决方案</dc:subject>
  <dc:creator>lusi</dc:creator>
  <cp:lastModifiedBy>王津</cp:lastModifiedBy>
  <cp:revision>3103</cp:revision>
  <cp:lastPrinted>2018-07-16T05:25:00Z</cp:lastPrinted>
  <dcterms:created xsi:type="dcterms:W3CDTF">2008-09-02T01:49:00Z</dcterms:created>
  <dcterms:modified xsi:type="dcterms:W3CDTF">2023-02-17T09:38:15Z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